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52"/>
  </p:notesMasterIdLst>
  <p:sldIdLst>
    <p:sldId id="257" r:id="rId2"/>
    <p:sldId id="258" r:id="rId3"/>
    <p:sldId id="259" r:id="rId4"/>
    <p:sldId id="260" r:id="rId5"/>
    <p:sldId id="261" r:id="rId6"/>
    <p:sldId id="420" r:id="rId7"/>
    <p:sldId id="256" r:id="rId8"/>
    <p:sldId id="424" r:id="rId9"/>
    <p:sldId id="425" r:id="rId10"/>
    <p:sldId id="426" r:id="rId11"/>
    <p:sldId id="427" r:id="rId12"/>
    <p:sldId id="428" r:id="rId13"/>
    <p:sldId id="429" r:id="rId14"/>
    <p:sldId id="430" r:id="rId15"/>
    <p:sldId id="431" r:id="rId16"/>
    <p:sldId id="432" r:id="rId17"/>
    <p:sldId id="433" r:id="rId18"/>
    <p:sldId id="434" r:id="rId19"/>
    <p:sldId id="435" r:id="rId20"/>
    <p:sldId id="454" r:id="rId21"/>
    <p:sldId id="436" r:id="rId22"/>
    <p:sldId id="437" r:id="rId23"/>
    <p:sldId id="438" r:id="rId24"/>
    <p:sldId id="439" r:id="rId25"/>
    <p:sldId id="402" r:id="rId26"/>
    <p:sldId id="417" r:id="rId27"/>
    <p:sldId id="440" r:id="rId28"/>
    <p:sldId id="409" r:id="rId29"/>
    <p:sldId id="441" r:id="rId30"/>
    <p:sldId id="442" r:id="rId31"/>
    <p:sldId id="443" r:id="rId32"/>
    <p:sldId id="444" r:id="rId33"/>
    <p:sldId id="445" r:id="rId34"/>
    <p:sldId id="383" r:id="rId35"/>
    <p:sldId id="384" r:id="rId36"/>
    <p:sldId id="452" r:id="rId37"/>
    <p:sldId id="447" r:id="rId38"/>
    <p:sldId id="448" r:id="rId39"/>
    <p:sldId id="449" r:id="rId40"/>
    <p:sldId id="450" r:id="rId41"/>
    <p:sldId id="451" r:id="rId42"/>
    <p:sldId id="385" r:id="rId43"/>
    <p:sldId id="388" r:id="rId44"/>
    <p:sldId id="317" r:id="rId45"/>
    <p:sldId id="446" r:id="rId46"/>
    <p:sldId id="319" r:id="rId47"/>
    <p:sldId id="453" r:id="rId48"/>
    <p:sldId id="318" r:id="rId49"/>
    <p:sldId id="320" r:id="rId50"/>
    <p:sldId id="321" r:id="rId5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B5E4A07-E330-6042-A231-2CDCA429B672}">
          <p14:sldIdLst>
            <p14:sldId id="257"/>
            <p14:sldId id="258"/>
            <p14:sldId id="259"/>
            <p14:sldId id="260"/>
            <p14:sldId id="261"/>
            <p14:sldId id="420"/>
            <p14:sldId id="256"/>
            <p14:sldId id="424"/>
            <p14:sldId id="425"/>
            <p14:sldId id="426"/>
            <p14:sldId id="427"/>
            <p14:sldId id="428"/>
            <p14:sldId id="429"/>
            <p14:sldId id="430"/>
            <p14:sldId id="431"/>
            <p14:sldId id="432"/>
            <p14:sldId id="433"/>
            <p14:sldId id="434"/>
            <p14:sldId id="435"/>
            <p14:sldId id="454"/>
            <p14:sldId id="436"/>
            <p14:sldId id="437"/>
            <p14:sldId id="438"/>
            <p14:sldId id="439"/>
            <p14:sldId id="402"/>
            <p14:sldId id="417"/>
            <p14:sldId id="440"/>
            <p14:sldId id="409"/>
            <p14:sldId id="441"/>
            <p14:sldId id="442"/>
            <p14:sldId id="443"/>
            <p14:sldId id="444"/>
            <p14:sldId id="445"/>
          </p14:sldIdLst>
        </p14:section>
        <p14:section name="Untitled Section" id="{308E2734-9240-2640-97D4-174F9F31C586}">
          <p14:sldIdLst>
            <p14:sldId id="383"/>
            <p14:sldId id="384"/>
            <p14:sldId id="452"/>
            <p14:sldId id="447"/>
            <p14:sldId id="448"/>
            <p14:sldId id="449"/>
            <p14:sldId id="450"/>
            <p14:sldId id="451"/>
            <p14:sldId id="385"/>
            <p14:sldId id="388"/>
            <p14:sldId id="317"/>
            <p14:sldId id="446"/>
            <p14:sldId id="319"/>
            <p14:sldId id="453"/>
            <p14:sldId id="318"/>
            <p14:sldId id="320"/>
            <p14:sldId id="32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Salmons" initials="JS" lastIdx="1" clrIdx="0">
    <p:extLst>
      <p:ext uri="{19B8F6BF-5375-455C-9EA6-DF929625EA0E}">
        <p15:presenceInfo xmlns:p15="http://schemas.microsoft.com/office/powerpoint/2012/main" userId="144a322d34dc05e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451"/>
    <a:srgbClr val="F44D45"/>
    <a:srgbClr val="2C32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600"/>
    <p:restoredTop sz="93194"/>
  </p:normalViewPr>
  <p:slideViewPr>
    <p:cSldViewPr snapToGrid="0" snapToObjects="1">
      <p:cViewPr varScale="1">
        <p:scale>
          <a:sx n="124" d="100"/>
          <a:sy n="124" d="100"/>
        </p:scale>
        <p:origin x="1232" y="176"/>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B470D-759B-E046-8860-86D0958A03F3}" type="datetimeFigureOut">
              <a:rPr lang="en-US" smtClean="0"/>
              <a:t>2/21/22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7DFF75-0C09-2542-8FBE-359F0653782C}" type="slidenum">
              <a:rPr lang="en-US" smtClean="0"/>
              <a:t>‹#›</a:t>
            </a:fld>
            <a:endParaRPr lang="en-US"/>
          </a:p>
        </p:txBody>
      </p:sp>
    </p:spTree>
    <p:extLst>
      <p:ext uri="{BB962C8B-B14F-4D97-AF65-F5344CB8AC3E}">
        <p14:creationId xmlns:p14="http://schemas.microsoft.com/office/powerpoint/2010/main" val="3820889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282131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846612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3682624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780559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5</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535509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6</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486514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19</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359240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20</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0185693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436756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3348746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23</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706603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24</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342205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25</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960085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26</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7345939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27</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6882567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28</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2734015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29</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8074083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30</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923107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4320880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4183814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33</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3417484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34</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1771568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35</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3033671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36</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4803681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37</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5630443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38</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9467744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39</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494542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40</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5829815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41</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3161213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42</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5448098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43</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0342460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44</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4018932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45</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6141113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46</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3358451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47</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6046254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48</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814520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49</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729581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miter lim="800000"/>
            <a:headEnd/>
            <a:tailEnd/>
          </a:ln>
        </p:spPr>
        <p:txBody>
          <a:bodyPr/>
          <a:lstStyle/>
          <a:p>
            <a:fld id="{51356C51-DB8B-40A8-909D-1C73CD67190A}" type="slidenum">
              <a:rPr lang="en-US" altLang="en-US" smtClean="0">
                <a:cs typeface="Arial" charset="0"/>
              </a:rPr>
              <a:pPr/>
              <a:t>50</a:t>
            </a:fld>
            <a:endParaRPr lang="en-US" altLang="en-US">
              <a:cs typeface="Arial" charset="0"/>
            </a:endParaRPr>
          </a:p>
        </p:txBody>
      </p:sp>
      <p:sp>
        <p:nvSpPr>
          <p:cNvPr id="161794" name="Rectangle 2"/>
          <p:cNvSpPr>
            <a:spLocks noGrp="1" noRot="1" noChangeAspect="1" noChangeArrowheads="1" noTextEdit="1"/>
          </p:cNvSpPr>
          <p:nvPr>
            <p:ph type="sldImg"/>
          </p:nvPr>
        </p:nvSpPr>
        <p:spPr>
          <a:xfrm>
            <a:off x="1371600" y="1143000"/>
            <a:ext cx="4114800" cy="3086100"/>
          </a:xfrm>
          <a:ln/>
        </p:spPr>
      </p:sp>
      <p:sp>
        <p:nvSpPr>
          <p:cNvPr id="16179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403741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2/21/22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2673226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2/21/22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227948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203608-41CE-B54D-AE32-7F2FFE27282E}" type="datetimeFigureOut">
              <a:rPr lang="en-US" smtClean="0"/>
              <a:t>2/21/22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4183420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203608-41CE-B54D-AE32-7F2FFE27282E}" type="datetimeFigureOut">
              <a:rPr lang="en-US" smtClean="0"/>
              <a:t>2/21/22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08367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203608-41CE-B54D-AE32-7F2FFE27282E}" type="datetimeFigureOut">
              <a:rPr lang="en-US" smtClean="0"/>
              <a:t>2/21/22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31197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203608-41CE-B54D-AE32-7F2FFE27282E}" type="datetimeFigureOut">
              <a:rPr lang="en-US" smtClean="0"/>
              <a:t>2/21/22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041273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203608-41CE-B54D-AE32-7F2FFE27282E}" type="datetimeFigureOut">
              <a:rPr lang="en-US" smtClean="0"/>
              <a:t>2/21/22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2777759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03608-41CE-B54D-AE32-7F2FFE27282E}" type="datetimeFigureOut">
              <a:rPr lang="en-US" smtClean="0"/>
              <a:t>2/21/22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800590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03608-41CE-B54D-AE32-7F2FFE27282E}" type="datetimeFigureOut">
              <a:rPr lang="en-US" smtClean="0"/>
              <a:t>2/21/22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172339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2/21/22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827905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203608-41CE-B54D-AE32-7F2FFE27282E}" type="datetimeFigureOut">
              <a:rPr lang="en-US" smtClean="0"/>
              <a:t>2/21/22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8C00F-252F-2942-A16D-65EC7BC639F4}" type="slidenum">
              <a:rPr lang="en-US" smtClean="0"/>
              <a:t>‹#›</a:t>
            </a:fld>
            <a:endParaRPr lang="en-US"/>
          </a:p>
        </p:txBody>
      </p:sp>
    </p:spTree>
    <p:extLst>
      <p:ext uri="{BB962C8B-B14F-4D97-AF65-F5344CB8AC3E}">
        <p14:creationId xmlns:p14="http://schemas.microsoft.com/office/powerpoint/2010/main" val="3835615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203608-41CE-B54D-AE32-7F2FFE27282E}" type="datetimeFigureOut">
              <a:rPr lang="en-US" smtClean="0"/>
              <a:t>2/21/22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28C00F-252F-2942-A16D-65EC7BC639F4}" type="slidenum">
              <a:rPr lang="en-US" smtClean="0"/>
              <a:t>‹#›</a:t>
            </a:fld>
            <a:endParaRPr lang="en-US"/>
          </a:p>
        </p:txBody>
      </p:sp>
    </p:spTree>
    <p:extLst>
      <p:ext uri="{BB962C8B-B14F-4D97-AF65-F5344CB8AC3E}">
        <p14:creationId xmlns:p14="http://schemas.microsoft.com/office/powerpoint/2010/main" val="180101816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tiff"/><Relationship Id="rId5" Type="http://schemas.openxmlformats.org/officeDocument/2006/relationships/image" Target="../media/image3.tiff"/><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mailto:sklunsfo@ncsu.edu" TargetMode="Externa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ncdot.altaplanning.cloud/" TargetMode="External"/><Relationship Id="rId5" Type="http://schemas.openxmlformats.org/officeDocument/2006/relationships/image" Target="../media/image24.png"/><Relationship Id="rId4" Type="http://schemas.openxmlformats.org/officeDocument/2006/relationships/image" Target="../media/image2.jpe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jpe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jpe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jpeg"/></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jpeg"/></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2.jpeg"/></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2.jpeg"/></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2.jpeg"/></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hyperlink" Target="mailto:jkcollins@ncdot.gov" TargetMode="External"/><Relationship Id="rId4" Type="http://schemas.openxmlformats.org/officeDocument/2006/relationships/image" Target="../media/image2.jpeg"/></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hyperlink" Target="mailto:cemoya@ncdot.gov" TargetMode="External"/><Relationship Id="rId4" Type="http://schemas.openxmlformats.org/officeDocument/2006/relationships/image" Target="../media/image2.jpeg"/></Relationships>
</file>

<file path=ppt/slides/_rels/slide4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hyperlink" Target="mailto:nemorrison@ncdot.gov" TargetMode="External"/><Relationship Id="rId4" Type="http://schemas.openxmlformats.org/officeDocument/2006/relationships/image" Target="../media/image2.jpeg"/></Relationships>
</file>

<file path=ppt/slides/_rels/slide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2.jpeg"/></Relationships>
</file>

<file path=ppt/slides/_rels/slide4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7999"/>
          </a:xfrm>
          <a:prstGeom prst="rect">
            <a:avLst/>
          </a:prstGeom>
          <a:noFill/>
          <a:ln w="9525">
            <a:noFill/>
            <a:miter lim="800000"/>
            <a:headEnd/>
            <a:tailEnd/>
          </a:ln>
        </p:spPr>
      </p:pic>
      <p:sp>
        <p:nvSpPr>
          <p:cNvPr id="160771" name="Text Box 12"/>
          <p:cNvSpPr txBox="1">
            <a:spLocks noChangeArrowheads="1"/>
          </p:cNvSpPr>
          <p:nvPr/>
        </p:nvSpPr>
        <p:spPr bwMode="auto">
          <a:xfrm>
            <a:off x="471056" y="1458738"/>
            <a:ext cx="8059202" cy="2804606"/>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Upper Coastal Plain Rural Planning Organization (UCPRPO)</a:t>
            </a:r>
          </a:p>
          <a:p>
            <a:pPr algn="ctr">
              <a:spcBef>
                <a:spcPct val="50000"/>
              </a:spcBef>
            </a:pPr>
            <a:r>
              <a:rPr lang="en-US" altLang="en-US" sz="2700" b="1" dirty="0">
                <a:latin typeface="Calibri" pitchFamily="34" charset="0"/>
              </a:rPr>
              <a:t> TCC Meeting</a:t>
            </a:r>
            <a:br>
              <a:rPr lang="en-US" altLang="en-US" sz="2700" b="1" dirty="0">
                <a:latin typeface="Calibri" pitchFamily="34" charset="0"/>
              </a:rPr>
            </a:br>
            <a:r>
              <a:rPr lang="en-US" altLang="en-US" sz="2400" b="1" dirty="0">
                <a:latin typeface="Calibri" pitchFamily="34" charset="0"/>
              </a:rPr>
              <a:t>March 1, 2022</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endParaRPr lang="en-US" altLang="en-US"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6" y="131672"/>
            <a:ext cx="2571750" cy="417909"/>
          </a:xfrm>
          <a:prstGeom prst="rect">
            <a:avLst/>
          </a:prstGeom>
          <a:noFill/>
          <a:ln w="9525">
            <a:noFill/>
            <a:miter lim="800000"/>
            <a:headEnd/>
            <a:tailEnd/>
          </a:ln>
        </p:spPr>
      </p:pic>
      <p:sp>
        <p:nvSpPr>
          <p:cNvPr id="160773" name="Content Placeholder 2"/>
          <p:cNvSpPr>
            <a:spLocks noGrp="1"/>
          </p:cNvSpPr>
          <p:nvPr>
            <p:ph idx="1"/>
          </p:nvPr>
        </p:nvSpPr>
        <p:spPr>
          <a:xfrm>
            <a:off x="332509" y="4184073"/>
            <a:ext cx="8668805" cy="2149600"/>
          </a:xfrm>
        </p:spPr>
        <p:txBody>
          <a:bodyPr>
            <a:normAutofit/>
          </a:bodyPr>
          <a:lstStyle/>
          <a:p>
            <a:pPr marL="0" indent="0" algn="ctr">
              <a:buNone/>
            </a:pPr>
            <a:r>
              <a:rPr lang="en-US" dirty="0">
                <a:latin typeface="Calibri" pitchFamily="34" charset="0"/>
              </a:rPr>
              <a:t>The meeting will begin at 2:00 PM</a:t>
            </a:r>
          </a:p>
          <a:p>
            <a:pPr marL="0" indent="0" algn="ctr">
              <a:buNone/>
            </a:pPr>
            <a:endParaRPr lang="en-US" dirty="0">
              <a:latin typeface="Calibri" pitchFamily="34" charset="0"/>
            </a:endParaRPr>
          </a:p>
          <a:p>
            <a:pPr marL="0" indent="0" algn="ctr">
              <a:buNone/>
            </a:pPr>
            <a:r>
              <a:rPr lang="en-US" dirty="0">
                <a:latin typeface="Calibri" pitchFamily="34" charset="0"/>
              </a:rPr>
              <a:t>Please mute your line if you have not already done so.</a:t>
            </a:r>
          </a:p>
        </p:txBody>
      </p:sp>
    </p:spTree>
    <p:extLst>
      <p:ext uri="{BB962C8B-B14F-4D97-AF65-F5344CB8AC3E}">
        <p14:creationId xmlns:p14="http://schemas.microsoft.com/office/powerpoint/2010/main" val="324223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728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7280" y="124148"/>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67448" y="124148"/>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94160" y="1788003"/>
            <a:ext cx="7649840" cy="5069997"/>
          </a:xfrm>
        </p:spPr>
        <p:txBody>
          <a:bodyPr>
            <a:normAutofit/>
          </a:bodyPr>
          <a:lstStyle/>
          <a:p>
            <a:pPr marL="0" indent="0">
              <a:buNone/>
            </a:pPr>
            <a:r>
              <a:rPr lang="en-US" b="1" dirty="0">
                <a:latin typeface="Calibri" pitchFamily="34" charset="0"/>
              </a:rPr>
              <a:t>Meeting Guidelines</a:t>
            </a:r>
          </a:p>
          <a:p>
            <a:r>
              <a:rPr lang="en-US" sz="1800" dirty="0">
                <a:latin typeface="Calibri" pitchFamily="34" charset="0"/>
              </a:rPr>
              <a:t>Please keep your microphone on mute until you are ready to make a comment or ask a questions.</a:t>
            </a:r>
          </a:p>
          <a:p>
            <a:r>
              <a:rPr lang="en-US" sz="1800" dirty="0">
                <a:latin typeface="Calibri" pitchFamily="34" charset="0"/>
              </a:rPr>
              <a:t>Turn your microphone on to speak but remember to turn it off once you have finished.</a:t>
            </a:r>
          </a:p>
          <a:p>
            <a:r>
              <a:rPr lang="en-US" sz="1800" dirty="0">
                <a:latin typeface="Calibri" pitchFamily="34" charset="0"/>
              </a:rPr>
              <a:t>Begin with stating your name so everyone will know who is speaking.</a:t>
            </a:r>
          </a:p>
          <a:p>
            <a:r>
              <a:rPr lang="en-US" sz="1800" dirty="0">
                <a:latin typeface="Calibri" pitchFamily="34" charset="0"/>
              </a:rPr>
              <a:t>You may use the chat feature to send a note. The chat will be checked, but please get my attention if I fail to respond quickly.</a:t>
            </a:r>
          </a:p>
          <a:p>
            <a:r>
              <a:rPr lang="en-US" sz="1800" dirty="0">
                <a:latin typeface="Calibri" pitchFamily="34" charset="0"/>
              </a:rPr>
              <a:t>All votes will be completed by roll call as per NCGS 166A-19.24(b)(5). When the chair calls for a vote, I will call roll and ask each person to respond with a ‘yes’ or ‘no’.</a:t>
            </a:r>
          </a:p>
          <a:p>
            <a:r>
              <a:rPr lang="en-US" sz="1800" dirty="0">
                <a:latin typeface="Calibri" pitchFamily="34" charset="0"/>
              </a:rPr>
              <a:t>Please remember to mute yourself again after roll call.</a:t>
            </a:r>
          </a:p>
          <a:p>
            <a:pPr marL="0" indent="0">
              <a:buNone/>
            </a:pPr>
            <a:endParaRPr lang="en-US" sz="1500" dirty="0">
              <a:latin typeface="Calibri" pitchFamily="34" charset="0"/>
            </a:endParaRPr>
          </a:p>
        </p:txBody>
      </p:sp>
      <p:pic>
        <p:nvPicPr>
          <p:cNvPr id="2" name="Picture 1">
            <a:extLst>
              <a:ext uri="{FF2B5EF4-FFF2-40B4-BE49-F238E27FC236}">
                <a16:creationId xmlns:a16="http://schemas.microsoft.com/office/drawing/2014/main" id="{EBD2B3F0-4181-C847-A7E5-F2A7D73D6F6F}"/>
              </a:ext>
            </a:extLst>
          </p:cNvPr>
          <p:cNvPicPr>
            <a:picLocks noChangeAspect="1"/>
          </p:cNvPicPr>
          <p:nvPr/>
        </p:nvPicPr>
        <p:blipFill>
          <a:blip r:embed="rId5"/>
          <a:stretch>
            <a:fillRect/>
          </a:stretch>
        </p:blipFill>
        <p:spPr>
          <a:xfrm>
            <a:off x="93986" y="2207612"/>
            <a:ext cx="933450" cy="942975"/>
          </a:xfrm>
          <a:prstGeom prst="rect">
            <a:avLst/>
          </a:prstGeom>
        </p:spPr>
      </p:pic>
      <p:sp>
        <p:nvSpPr>
          <p:cNvPr id="3" name="Rectangle 2">
            <a:extLst>
              <a:ext uri="{FF2B5EF4-FFF2-40B4-BE49-F238E27FC236}">
                <a16:creationId xmlns:a16="http://schemas.microsoft.com/office/drawing/2014/main" id="{84F05A1A-8D90-6849-83EC-70CABC71FA36}"/>
              </a:ext>
            </a:extLst>
          </p:cNvPr>
          <p:cNvSpPr/>
          <p:nvPr/>
        </p:nvSpPr>
        <p:spPr>
          <a:xfrm>
            <a:off x="7280" y="3235835"/>
            <a:ext cx="1588038" cy="507831"/>
          </a:xfrm>
          <a:prstGeom prst="rect">
            <a:avLst/>
          </a:prstGeom>
        </p:spPr>
        <p:txBody>
          <a:bodyPr wrap="square">
            <a:spAutoFit/>
          </a:bodyPr>
          <a:lstStyle/>
          <a:p>
            <a:r>
              <a:rPr lang="en-US" sz="1350" b="1" dirty="0">
                <a:solidFill>
                  <a:srgbClr val="FF0000"/>
                </a:solidFill>
              </a:rPr>
              <a:t>Please keep microphone muted</a:t>
            </a:r>
          </a:p>
        </p:txBody>
      </p:sp>
      <p:pic>
        <p:nvPicPr>
          <p:cNvPr id="4" name="Picture 3">
            <a:extLst>
              <a:ext uri="{FF2B5EF4-FFF2-40B4-BE49-F238E27FC236}">
                <a16:creationId xmlns:a16="http://schemas.microsoft.com/office/drawing/2014/main" id="{0BDBD578-472E-E44C-A962-B6083AB9A491}"/>
              </a:ext>
            </a:extLst>
          </p:cNvPr>
          <p:cNvPicPr>
            <a:picLocks noChangeAspect="1"/>
          </p:cNvPicPr>
          <p:nvPr/>
        </p:nvPicPr>
        <p:blipFill>
          <a:blip r:embed="rId6"/>
          <a:stretch>
            <a:fillRect/>
          </a:stretch>
        </p:blipFill>
        <p:spPr>
          <a:xfrm>
            <a:off x="166136" y="4015945"/>
            <a:ext cx="1085850" cy="1085850"/>
          </a:xfrm>
          <a:prstGeom prst="rect">
            <a:avLst/>
          </a:prstGeom>
        </p:spPr>
      </p:pic>
      <p:sp>
        <p:nvSpPr>
          <p:cNvPr id="5" name="Rectangle 4">
            <a:extLst>
              <a:ext uri="{FF2B5EF4-FFF2-40B4-BE49-F238E27FC236}">
                <a16:creationId xmlns:a16="http://schemas.microsoft.com/office/drawing/2014/main" id="{21387E93-EAC7-6F41-9694-11CD117E75C5}"/>
              </a:ext>
            </a:extLst>
          </p:cNvPr>
          <p:cNvSpPr/>
          <p:nvPr/>
        </p:nvSpPr>
        <p:spPr>
          <a:xfrm>
            <a:off x="0" y="5151949"/>
            <a:ext cx="1263487" cy="300082"/>
          </a:xfrm>
          <a:prstGeom prst="rect">
            <a:avLst/>
          </a:prstGeom>
        </p:spPr>
        <p:txBody>
          <a:bodyPr wrap="none">
            <a:spAutoFit/>
          </a:bodyPr>
          <a:lstStyle/>
          <a:p>
            <a:r>
              <a:rPr lang="en-US" sz="1350" dirty="0"/>
              <a:t>Chat is enabled</a:t>
            </a:r>
          </a:p>
        </p:txBody>
      </p:sp>
      <p:pic>
        <p:nvPicPr>
          <p:cNvPr id="6" name="Picture 5">
            <a:extLst>
              <a:ext uri="{FF2B5EF4-FFF2-40B4-BE49-F238E27FC236}">
                <a16:creationId xmlns:a16="http://schemas.microsoft.com/office/drawing/2014/main" id="{9904DB80-A0C2-2344-96B2-E083995C7714}"/>
              </a:ext>
            </a:extLst>
          </p:cNvPr>
          <p:cNvPicPr>
            <a:picLocks noChangeAspect="1"/>
          </p:cNvPicPr>
          <p:nvPr/>
        </p:nvPicPr>
        <p:blipFill>
          <a:blip r:embed="rId7"/>
          <a:stretch>
            <a:fillRect/>
          </a:stretch>
        </p:blipFill>
        <p:spPr>
          <a:xfrm>
            <a:off x="7164065" y="5239912"/>
            <a:ext cx="971550" cy="971550"/>
          </a:xfrm>
          <a:prstGeom prst="rect">
            <a:avLst/>
          </a:prstGeom>
        </p:spPr>
      </p:pic>
    </p:spTree>
    <p:extLst>
      <p:ext uri="{BB962C8B-B14F-4D97-AF65-F5344CB8AC3E}">
        <p14:creationId xmlns:p14="http://schemas.microsoft.com/office/powerpoint/2010/main" val="1492341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1"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1" y="131878"/>
            <a:ext cx="3994322" cy="1627360"/>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3" y="251537"/>
            <a:ext cx="2571750" cy="417909"/>
          </a:xfrm>
          <a:prstGeom prst="rect">
            <a:avLst/>
          </a:prstGeom>
          <a:noFill/>
          <a:ln w="9525">
            <a:noFill/>
            <a:miter lim="800000"/>
            <a:headEnd/>
            <a:tailEnd/>
          </a:ln>
        </p:spPr>
      </p:pic>
      <p:sp>
        <p:nvSpPr>
          <p:cNvPr id="160773" name="Content Placeholder 2"/>
          <p:cNvSpPr>
            <a:spLocks noGrp="1"/>
          </p:cNvSpPr>
          <p:nvPr>
            <p:ph idx="1"/>
          </p:nvPr>
        </p:nvSpPr>
        <p:spPr>
          <a:xfrm>
            <a:off x="860541" y="2271346"/>
            <a:ext cx="7649840" cy="3665670"/>
          </a:xfrm>
        </p:spPr>
        <p:txBody>
          <a:bodyPr>
            <a:normAutofit/>
          </a:bodyPr>
          <a:lstStyle/>
          <a:p>
            <a:pPr marL="0" indent="0">
              <a:buNone/>
            </a:pPr>
            <a:r>
              <a:rPr lang="en-US" sz="2400" b="1" dirty="0">
                <a:latin typeface="Calibri" pitchFamily="34" charset="0"/>
              </a:rPr>
              <a:t>1. Welcome &amp; Introductions – Adam Tyson – TCC Chair</a:t>
            </a:r>
          </a:p>
          <a:p>
            <a:pPr marL="0" indent="0">
              <a:buNone/>
            </a:pPr>
            <a:endParaRPr lang="en-US" b="1" dirty="0">
              <a:latin typeface="Calibri" pitchFamily="34" charset="0"/>
            </a:endParaRPr>
          </a:p>
          <a:p>
            <a:r>
              <a:rPr lang="en-US" sz="2400" dirty="0">
                <a:latin typeface="Calibri" pitchFamily="34" charset="0"/>
              </a:rPr>
              <a:t>ROLL CALL</a:t>
            </a: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r>
              <a:rPr lang="en-US" sz="2400" b="1" dirty="0">
                <a:latin typeface="Calibri" pitchFamily="34" charset="0"/>
              </a:rPr>
              <a:t>2. REVIEW AGENDA FOR ADDITIONS OR CORRECTIONS</a:t>
            </a: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154820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737981" y="2273643"/>
            <a:ext cx="7668039" cy="2961549"/>
          </a:xfrm>
        </p:spPr>
        <p:txBody>
          <a:bodyPr>
            <a:normAutofit/>
          </a:bodyPr>
          <a:lstStyle/>
          <a:p>
            <a:pPr marL="0" indent="0">
              <a:buNone/>
            </a:pPr>
            <a:r>
              <a:rPr lang="en-US" sz="2700" b="1" dirty="0">
                <a:latin typeface="Calibri" pitchFamily="34" charset="0"/>
              </a:rPr>
              <a:t>3. APPROVAL OF UCPRPO TCC MEETING MINUTES</a:t>
            </a:r>
          </a:p>
          <a:p>
            <a:pPr marL="0" indent="0">
              <a:buNone/>
            </a:pPr>
            <a:endParaRPr lang="en-US" sz="2700" b="1" dirty="0">
              <a:latin typeface="Calibri" pitchFamily="34" charset="0"/>
            </a:endParaRPr>
          </a:p>
          <a:p>
            <a:pPr marL="0" indent="0">
              <a:buNone/>
            </a:pPr>
            <a:r>
              <a:rPr lang="en-US" dirty="0">
                <a:latin typeface="Calibri" pitchFamily="34" charset="0"/>
              </a:rPr>
              <a:t>Review and approval of the January 4, 2022 minutes with a motion and second….. Then roll call</a:t>
            </a:r>
          </a:p>
          <a:p>
            <a:pPr marL="0" indent="0">
              <a:buNone/>
            </a:pPr>
            <a:endParaRPr lang="en-US" b="1" dirty="0">
              <a:latin typeface="Calibri" pitchFamily="34" charset="0"/>
            </a:endParaRP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91466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246561" y="1608520"/>
            <a:ext cx="8240482" cy="4310366"/>
          </a:xfrm>
        </p:spPr>
        <p:txBody>
          <a:bodyPr>
            <a:normAutofit/>
          </a:bodyPr>
          <a:lstStyle/>
          <a:p>
            <a:pPr marL="0" indent="0">
              <a:buNone/>
            </a:pPr>
            <a:r>
              <a:rPr lang="en-US" sz="2700" b="1" dirty="0">
                <a:latin typeface="Calibri" pitchFamily="34" charset="0"/>
              </a:rPr>
              <a:t>4. Member updates from members around the Region</a:t>
            </a:r>
          </a:p>
          <a:p>
            <a:pPr marL="0" indent="0">
              <a:buNone/>
            </a:pPr>
            <a:r>
              <a:rPr lang="en-US" sz="1500" dirty="0">
                <a:latin typeface="Calibri" pitchFamily="34" charset="0"/>
              </a:rPr>
              <a:t>Roll call will be completed to allow each member an opportunity to provide updates from each member jurisdiction.</a:t>
            </a:r>
          </a:p>
          <a:p>
            <a:pPr marL="0" indent="0" algn="ctr">
              <a:buNone/>
            </a:pPr>
            <a:r>
              <a:rPr lang="en-US" sz="3600" b="1" dirty="0">
                <a:latin typeface="Calibri" pitchFamily="34" charset="0"/>
              </a:rPr>
              <a:t>EDGECOMBE</a:t>
            </a:r>
          </a:p>
          <a:p>
            <a:pPr marL="0" indent="0" algn="ctr">
              <a:buNone/>
            </a:pPr>
            <a:r>
              <a:rPr lang="en-US" sz="3600" b="1" dirty="0">
                <a:latin typeface="Calibri" pitchFamily="34" charset="0"/>
              </a:rPr>
              <a:t>JOHNSTON</a:t>
            </a:r>
          </a:p>
          <a:p>
            <a:pPr marL="0" indent="0" algn="ctr">
              <a:buNone/>
            </a:pPr>
            <a:r>
              <a:rPr lang="en-US" sz="3600" b="1" dirty="0">
                <a:latin typeface="Calibri" pitchFamily="34" charset="0"/>
              </a:rPr>
              <a:t>NASH</a:t>
            </a:r>
          </a:p>
          <a:p>
            <a:pPr marL="0" indent="0" algn="ctr">
              <a:buNone/>
            </a:pPr>
            <a:r>
              <a:rPr lang="en-US" sz="3600" b="1" dirty="0">
                <a:latin typeface="Calibri" pitchFamily="34" charset="0"/>
              </a:rPr>
              <a:t>WILSON</a:t>
            </a: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3338296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577775"/>
            <a:ext cx="8474623" cy="5155107"/>
          </a:xfrm>
        </p:spPr>
        <p:txBody>
          <a:bodyPr>
            <a:normAutofit/>
          </a:bodyPr>
          <a:lstStyle/>
          <a:p>
            <a:pPr marL="0" indent="0">
              <a:buNone/>
            </a:pPr>
            <a:r>
              <a:rPr lang="en-US" sz="3200" b="1" dirty="0">
                <a:latin typeface="Calibri" pitchFamily="34" charset="0"/>
              </a:rPr>
              <a:t>5. Clean Cities Coalition Presentation</a:t>
            </a:r>
            <a:endParaRPr lang="en-US" sz="3200" dirty="0">
              <a:latin typeface="Calibri" pitchFamily="34" charset="0"/>
            </a:endParaRPr>
          </a:p>
          <a:p>
            <a:pPr marL="0" indent="0">
              <a:buNone/>
            </a:pPr>
            <a:r>
              <a:rPr lang="en-US" sz="2000" b="1" dirty="0">
                <a:latin typeface="Calibri" pitchFamily="34" charset="0"/>
              </a:rPr>
              <a:t>By:</a:t>
            </a:r>
          </a:p>
          <a:p>
            <a:pPr marL="0" indent="0">
              <a:buNone/>
            </a:pPr>
            <a:r>
              <a:rPr lang="en-US" b="1" dirty="0" err="1">
                <a:latin typeface="Calibri" pitchFamily="34" charset="0"/>
              </a:rPr>
              <a:t>Alrik</a:t>
            </a:r>
            <a:r>
              <a:rPr lang="en-US" b="1" dirty="0">
                <a:latin typeface="Calibri" pitchFamily="34" charset="0"/>
              </a:rPr>
              <a:t> Lunsford, Clean Transportation Extension Specialist</a:t>
            </a:r>
          </a:p>
          <a:p>
            <a:pPr marL="0" indent="0">
              <a:buNone/>
            </a:pPr>
            <a:r>
              <a:rPr lang="en-US" sz="2000" b="1" i="1" dirty="0">
                <a:latin typeface="Calibri" pitchFamily="34" charset="0"/>
              </a:rPr>
              <a:t>North Carolina Clean Energy Technology Center</a:t>
            </a:r>
          </a:p>
          <a:p>
            <a:pPr marL="0" indent="0">
              <a:buNone/>
            </a:pPr>
            <a:r>
              <a:rPr lang="en-US" sz="2000" b="1" i="1" dirty="0">
                <a:latin typeface="Calibri" pitchFamily="34" charset="0"/>
              </a:rPr>
              <a:t>North Carolina State University</a:t>
            </a:r>
          </a:p>
          <a:p>
            <a:pPr marL="0" indent="0">
              <a:buNone/>
            </a:pPr>
            <a:r>
              <a:rPr lang="en-US" sz="2000" b="1" i="1" dirty="0">
                <a:latin typeface="Calibri" pitchFamily="34" charset="0"/>
              </a:rPr>
              <a:t>Office: 919-515-0352</a:t>
            </a:r>
          </a:p>
          <a:p>
            <a:pPr marL="0" indent="0">
              <a:buNone/>
            </a:pPr>
            <a:r>
              <a:rPr lang="en-US" sz="2000" b="1" i="1" dirty="0">
                <a:latin typeface="Calibri" pitchFamily="34" charset="0"/>
              </a:rPr>
              <a:t>Cell: 919-949-4094</a:t>
            </a:r>
          </a:p>
          <a:p>
            <a:pPr marL="0" indent="0">
              <a:buNone/>
            </a:pPr>
            <a:r>
              <a:rPr lang="en-US" sz="2000" b="1" dirty="0">
                <a:latin typeface="Calibri" pitchFamily="34" charset="0"/>
                <a:hlinkClick r:id="rId5"/>
              </a:rPr>
              <a:t>sklunsfo@ncsu.edu</a:t>
            </a:r>
            <a:endParaRPr lang="en-US" sz="2000" b="1" dirty="0">
              <a:latin typeface="Calibri" pitchFamily="34" charset="0"/>
            </a:endParaRPr>
          </a:p>
          <a:p>
            <a:pPr marL="0" indent="0">
              <a:buNone/>
            </a:pPr>
            <a:endParaRPr lang="en-US" sz="2000" b="1" dirty="0">
              <a:latin typeface="Calibri" pitchFamily="34" charset="0"/>
            </a:endParaRPr>
          </a:p>
          <a:p>
            <a:pPr marL="0" indent="0">
              <a:buNone/>
            </a:pPr>
            <a:endParaRPr lang="en-US" sz="1800" dirty="0">
              <a:latin typeface="Calibri" pitchFamily="34" charset="0"/>
            </a:endParaRPr>
          </a:p>
        </p:txBody>
      </p:sp>
    </p:spTree>
    <p:extLst>
      <p:ext uri="{BB962C8B-B14F-4D97-AF65-F5344CB8AC3E}">
        <p14:creationId xmlns:p14="http://schemas.microsoft.com/office/powerpoint/2010/main" val="65265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01037" y="1990851"/>
            <a:ext cx="6398895" cy="635000"/>
          </a:xfrm>
          <a:prstGeom prst="rect">
            <a:avLst/>
          </a:prstGeom>
        </p:spPr>
        <p:txBody>
          <a:bodyPr vert="horz" wrap="square" lIns="0" tIns="12700" rIns="0" bIns="0" rtlCol="0">
            <a:spAutoFit/>
          </a:bodyPr>
          <a:lstStyle/>
          <a:p>
            <a:pPr marL="12700">
              <a:lnSpc>
                <a:spcPct val="100000"/>
              </a:lnSpc>
              <a:spcBef>
                <a:spcPts val="100"/>
              </a:spcBef>
            </a:pPr>
            <a:r>
              <a:rPr sz="4000" spc="-5" dirty="0"/>
              <a:t>Clean Transportation</a:t>
            </a:r>
            <a:r>
              <a:rPr sz="4000" dirty="0"/>
              <a:t> </a:t>
            </a:r>
            <a:r>
              <a:rPr sz="4000" spc="-5" dirty="0"/>
              <a:t>Program</a:t>
            </a:r>
            <a:endParaRPr sz="4000"/>
          </a:p>
        </p:txBody>
      </p:sp>
      <p:sp>
        <p:nvSpPr>
          <p:cNvPr id="3" name="object 3"/>
          <p:cNvSpPr txBox="1"/>
          <p:nvPr/>
        </p:nvSpPr>
        <p:spPr>
          <a:xfrm>
            <a:off x="1029637" y="3262883"/>
            <a:ext cx="5730240" cy="1449070"/>
          </a:xfrm>
          <a:prstGeom prst="rect">
            <a:avLst/>
          </a:prstGeom>
        </p:spPr>
        <p:txBody>
          <a:bodyPr vert="horz" wrap="square" lIns="0" tIns="13970" rIns="0" bIns="0" rtlCol="0">
            <a:spAutoFit/>
          </a:bodyPr>
          <a:lstStyle/>
          <a:p>
            <a:pPr marL="12700" marR="492759">
              <a:lnSpc>
                <a:spcPct val="116500"/>
              </a:lnSpc>
              <a:spcBef>
                <a:spcPts val="110"/>
              </a:spcBef>
            </a:pPr>
            <a:r>
              <a:rPr sz="2000" dirty="0">
                <a:solidFill>
                  <a:srgbClr val="888888"/>
                </a:solidFill>
                <a:latin typeface="Calibri"/>
                <a:cs typeface="Calibri"/>
              </a:rPr>
              <a:t>Electric</a:t>
            </a:r>
            <a:r>
              <a:rPr sz="2000" spc="75" dirty="0">
                <a:solidFill>
                  <a:srgbClr val="888888"/>
                </a:solidFill>
                <a:latin typeface="Calibri"/>
                <a:cs typeface="Calibri"/>
              </a:rPr>
              <a:t> </a:t>
            </a:r>
            <a:r>
              <a:rPr sz="2000" spc="-5" dirty="0">
                <a:solidFill>
                  <a:srgbClr val="888888"/>
                </a:solidFill>
                <a:latin typeface="Calibri"/>
                <a:cs typeface="Calibri"/>
              </a:rPr>
              <a:t>Vehicles</a:t>
            </a:r>
            <a:r>
              <a:rPr sz="2000" spc="80" dirty="0">
                <a:solidFill>
                  <a:srgbClr val="888888"/>
                </a:solidFill>
                <a:latin typeface="Calibri"/>
                <a:cs typeface="Calibri"/>
              </a:rPr>
              <a:t> </a:t>
            </a:r>
            <a:r>
              <a:rPr sz="2000" spc="-5" dirty="0">
                <a:solidFill>
                  <a:srgbClr val="888888"/>
                </a:solidFill>
                <a:latin typeface="Calibri"/>
                <a:cs typeface="Calibri"/>
              </a:rPr>
              <a:t>and</a:t>
            </a:r>
            <a:r>
              <a:rPr sz="2000" spc="75" dirty="0">
                <a:solidFill>
                  <a:srgbClr val="888888"/>
                </a:solidFill>
                <a:latin typeface="Calibri"/>
                <a:cs typeface="Calibri"/>
              </a:rPr>
              <a:t> </a:t>
            </a:r>
            <a:r>
              <a:rPr sz="2000" spc="-5" dirty="0">
                <a:solidFill>
                  <a:srgbClr val="888888"/>
                </a:solidFill>
                <a:latin typeface="Calibri"/>
                <a:cs typeface="Calibri"/>
              </a:rPr>
              <a:t>Charging</a:t>
            </a:r>
            <a:r>
              <a:rPr sz="2000" spc="70" dirty="0">
                <a:solidFill>
                  <a:srgbClr val="888888"/>
                </a:solidFill>
                <a:latin typeface="Calibri"/>
                <a:cs typeface="Calibri"/>
              </a:rPr>
              <a:t> </a:t>
            </a:r>
            <a:r>
              <a:rPr sz="2000" spc="-5" dirty="0">
                <a:solidFill>
                  <a:srgbClr val="888888"/>
                </a:solidFill>
                <a:latin typeface="Calibri"/>
                <a:cs typeface="Calibri"/>
              </a:rPr>
              <a:t>Infrastructure </a:t>
            </a:r>
            <a:r>
              <a:rPr sz="2000" dirty="0">
                <a:solidFill>
                  <a:srgbClr val="888888"/>
                </a:solidFill>
                <a:latin typeface="Calibri"/>
                <a:cs typeface="Calibri"/>
              </a:rPr>
              <a:t> NGVs,</a:t>
            </a:r>
            <a:r>
              <a:rPr sz="2000" spc="5" dirty="0">
                <a:solidFill>
                  <a:srgbClr val="888888"/>
                </a:solidFill>
                <a:latin typeface="Calibri"/>
                <a:cs typeface="Calibri"/>
              </a:rPr>
              <a:t> </a:t>
            </a:r>
            <a:r>
              <a:rPr sz="2000" spc="-5" dirty="0">
                <a:solidFill>
                  <a:srgbClr val="888888"/>
                </a:solidFill>
                <a:latin typeface="Calibri"/>
                <a:cs typeface="Calibri"/>
              </a:rPr>
              <a:t>Propane</a:t>
            </a:r>
            <a:r>
              <a:rPr sz="2000" spc="10" dirty="0">
                <a:solidFill>
                  <a:srgbClr val="888888"/>
                </a:solidFill>
                <a:latin typeface="Calibri"/>
                <a:cs typeface="Calibri"/>
              </a:rPr>
              <a:t> </a:t>
            </a:r>
            <a:r>
              <a:rPr sz="2000" spc="-5" dirty="0">
                <a:solidFill>
                  <a:srgbClr val="888888"/>
                </a:solidFill>
                <a:latin typeface="Calibri"/>
                <a:cs typeface="Calibri"/>
              </a:rPr>
              <a:t>Vehicles</a:t>
            </a:r>
            <a:r>
              <a:rPr sz="2000" spc="10" dirty="0">
                <a:solidFill>
                  <a:srgbClr val="888888"/>
                </a:solidFill>
                <a:latin typeface="Calibri"/>
                <a:cs typeface="Calibri"/>
              </a:rPr>
              <a:t> </a:t>
            </a:r>
            <a:r>
              <a:rPr sz="2000" spc="-5" dirty="0">
                <a:solidFill>
                  <a:srgbClr val="888888"/>
                </a:solidFill>
                <a:latin typeface="Calibri"/>
                <a:cs typeface="Calibri"/>
              </a:rPr>
              <a:t>and</a:t>
            </a:r>
            <a:r>
              <a:rPr sz="2000" spc="10" dirty="0">
                <a:solidFill>
                  <a:srgbClr val="888888"/>
                </a:solidFill>
                <a:latin typeface="Calibri"/>
                <a:cs typeface="Calibri"/>
              </a:rPr>
              <a:t> </a:t>
            </a:r>
            <a:r>
              <a:rPr sz="2000" spc="-5" dirty="0">
                <a:solidFill>
                  <a:srgbClr val="888888"/>
                </a:solidFill>
                <a:latin typeface="Calibri"/>
                <a:cs typeface="Calibri"/>
              </a:rPr>
              <a:t>Fueling</a:t>
            </a:r>
            <a:r>
              <a:rPr sz="2000" dirty="0">
                <a:solidFill>
                  <a:srgbClr val="888888"/>
                </a:solidFill>
                <a:latin typeface="Calibri"/>
                <a:cs typeface="Calibri"/>
              </a:rPr>
              <a:t> </a:t>
            </a:r>
            <a:r>
              <a:rPr sz="2000" spc="-5" dirty="0">
                <a:solidFill>
                  <a:srgbClr val="888888"/>
                </a:solidFill>
                <a:latin typeface="Calibri"/>
                <a:cs typeface="Calibri"/>
              </a:rPr>
              <a:t>Infrastructure </a:t>
            </a:r>
            <a:r>
              <a:rPr sz="2000" spc="-440" dirty="0">
                <a:solidFill>
                  <a:srgbClr val="888888"/>
                </a:solidFill>
                <a:latin typeface="Calibri"/>
                <a:cs typeface="Calibri"/>
              </a:rPr>
              <a:t> </a:t>
            </a:r>
            <a:r>
              <a:rPr sz="2000" spc="-5" dirty="0">
                <a:solidFill>
                  <a:srgbClr val="888888"/>
                </a:solidFill>
                <a:latin typeface="Calibri"/>
                <a:cs typeface="Calibri"/>
              </a:rPr>
              <a:t>Ethanol,</a:t>
            </a:r>
            <a:r>
              <a:rPr sz="2000" spc="-10" dirty="0">
                <a:solidFill>
                  <a:srgbClr val="888888"/>
                </a:solidFill>
                <a:latin typeface="Calibri"/>
                <a:cs typeface="Calibri"/>
              </a:rPr>
              <a:t> </a:t>
            </a:r>
            <a:r>
              <a:rPr sz="2000" spc="-5" dirty="0">
                <a:solidFill>
                  <a:srgbClr val="888888"/>
                </a:solidFill>
                <a:latin typeface="Calibri"/>
                <a:cs typeface="Calibri"/>
              </a:rPr>
              <a:t>Biodiesel</a:t>
            </a:r>
            <a:r>
              <a:rPr sz="2000" dirty="0">
                <a:solidFill>
                  <a:srgbClr val="888888"/>
                </a:solidFill>
                <a:latin typeface="Calibri"/>
                <a:cs typeface="Calibri"/>
              </a:rPr>
              <a:t> </a:t>
            </a:r>
            <a:r>
              <a:rPr sz="2000" spc="-5" dirty="0">
                <a:solidFill>
                  <a:srgbClr val="888888"/>
                </a:solidFill>
                <a:latin typeface="Calibri"/>
                <a:cs typeface="Calibri"/>
              </a:rPr>
              <a:t>and </a:t>
            </a:r>
            <a:r>
              <a:rPr sz="2000" dirty="0">
                <a:solidFill>
                  <a:srgbClr val="888888"/>
                </a:solidFill>
                <a:latin typeface="Calibri"/>
                <a:cs typeface="Calibri"/>
              </a:rPr>
              <a:t>Other </a:t>
            </a:r>
            <a:r>
              <a:rPr sz="2000" spc="-5" dirty="0">
                <a:solidFill>
                  <a:srgbClr val="888888"/>
                </a:solidFill>
                <a:latin typeface="Calibri"/>
                <a:cs typeface="Calibri"/>
              </a:rPr>
              <a:t>Biofuels</a:t>
            </a:r>
            <a:endParaRPr sz="2000">
              <a:latin typeface="Calibri"/>
              <a:cs typeface="Calibri"/>
            </a:endParaRPr>
          </a:p>
          <a:p>
            <a:pPr marL="12700">
              <a:lnSpc>
                <a:spcPct val="100000"/>
              </a:lnSpc>
              <a:spcBef>
                <a:spcPts val="409"/>
              </a:spcBef>
            </a:pPr>
            <a:r>
              <a:rPr sz="2000" dirty="0">
                <a:solidFill>
                  <a:srgbClr val="888888"/>
                </a:solidFill>
                <a:latin typeface="Calibri"/>
                <a:cs typeface="Calibri"/>
              </a:rPr>
              <a:t>Other </a:t>
            </a:r>
            <a:r>
              <a:rPr sz="2000" spc="-5" dirty="0">
                <a:solidFill>
                  <a:srgbClr val="888888"/>
                </a:solidFill>
                <a:latin typeface="Calibri"/>
                <a:cs typeface="Calibri"/>
              </a:rPr>
              <a:t>Emissions</a:t>
            </a:r>
            <a:r>
              <a:rPr sz="2000" spc="5" dirty="0">
                <a:solidFill>
                  <a:srgbClr val="888888"/>
                </a:solidFill>
                <a:latin typeface="Calibri"/>
                <a:cs typeface="Calibri"/>
              </a:rPr>
              <a:t> </a:t>
            </a:r>
            <a:r>
              <a:rPr sz="2000" dirty="0">
                <a:solidFill>
                  <a:srgbClr val="888888"/>
                </a:solidFill>
                <a:latin typeface="Calibri"/>
                <a:cs typeface="Calibri"/>
              </a:rPr>
              <a:t>Mitigation</a:t>
            </a:r>
            <a:r>
              <a:rPr sz="2000" spc="-5" dirty="0">
                <a:solidFill>
                  <a:srgbClr val="888888"/>
                </a:solidFill>
                <a:latin typeface="Calibri"/>
                <a:cs typeface="Calibri"/>
              </a:rPr>
              <a:t> Technologies</a:t>
            </a:r>
            <a:r>
              <a:rPr sz="2000" spc="5" dirty="0">
                <a:solidFill>
                  <a:srgbClr val="888888"/>
                </a:solidFill>
                <a:latin typeface="Calibri"/>
                <a:cs typeface="Calibri"/>
              </a:rPr>
              <a:t> </a:t>
            </a:r>
            <a:r>
              <a:rPr sz="2000" spc="-5" dirty="0">
                <a:solidFill>
                  <a:srgbClr val="888888"/>
                </a:solidFill>
                <a:latin typeface="Calibri"/>
                <a:cs typeface="Calibri"/>
              </a:rPr>
              <a:t>and Programs</a:t>
            </a:r>
            <a:endParaRPr sz="2000">
              <a:latin typeface="Calibri"/>
              <a:cs typeface="Calibri"/>
            </a:endParaRPr>
          </a:p>
        </p:txBody>
      </p:sp>
      <p:pic>
        <p:nvPicPr>
          <p:cNvPr id="5" name="Picture 4" descr="Graphical user interface, text, application, email&#10;&#10;Description automatically generated">
            <a:extLst>
              <a:ext uri="{FF2B5EF4-FFF2-40B4-BE49-F238E27FC236}">
                <a16:creationId xmlns:a16="http://schemas.microsoft.com/office/drawing/2014/main" id="{3881E2FA-5209-4C49-908E-E5DA8627B181}"/>
              </a:ext>
            </a:extLst>
          </p:cNvPr>
          <p:cNvPicPr>
            <a:picLocks noChangeAspect="1"/>
          </p:cNvPicPr>
          <p:nvPr/>
        </p:nvPicPr>
        <p:blipFill>
          <a:blip r:embed="rId2"/>
          <a:stretch>
            <a:fillRect/>
          </a:stretch>
        </p:blipFill>
        <p:spPr>
          <a:xfrm>
            <a:off x="0" y="0"/>
            <a:ext cx="9133166"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3CB0D-8E35-9845-A664-E112A91B3DBA}"/>
              </a:ext>
            </a:extLst>
          </p:cNvPr>
          <p:cNvSpPr>
            <a:spLocks noGrp="1"/>
          </p:cNvSpPr>
          <p:nvPr>
            <p:ph type="title"/>
          </p:nvPr>
        </p:nvSpPr>
        <p:spPr/>
        <p:txBody>
          <a:bodyPr/>
          <a:lstStyle/>
          <a:p>
            <a:endParaRPr lang="en-US"/>
          </a:p>
        </p:txBody>
      </p:sp>
      <p:pic>
        <p:nvPicPr>
          <p:cNvPr id="8" name="Picture 7" descr="Text&#10;&#10;Description automatically generated with medium confidence">
            <a:extLst>
              <a:ext uri="{FF2B5EF4-FFF2-40B4-BE49-F238E27FC236}">
                <a16:creationId xmlns:a16="http://schemas.microsoft.com/office/drawing/2014/main" id="{56189390-71CD-D44B-931F-5C7F2E1B8017}"/>
              </a:ext>
            </a:extLst>
          </p:cNvPr>
          <p:cNvPicPr>
            <a:picLocks noChangeAspect="1"/>
          </p:cNvPicPr>
          <p:nvPr/>
        </p:nvPicPr>
        <p:blipFill>
          <a:blip r:embed="rId2"/>
          <a:stretch>
            <a:fillRect/>
          </a:stretch>
        </p:blipFill>
        <p:spPr>
          <a:xfrm>
            <a:off x="0" y="15240"/>
            <a:ext cx="9144000" cy="6827520"/>
          </a:xfrm>
          <a:prstGeom prst="rect">
            <a:avLst/>
          </a:prstGeom>
        </p:spPr>
      </p:pic>
    </p:spTree>
    <p:extLst>
      <p:ext uri="{BB962C8B-B14F-4D97-AF65-F5344CB8AC3E}">
        <p14:creationId xmlns:p14="http://schemas.microsoft.com/office/powerpoint/2010/main" val="205065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3CB0D-8E35-9845-A664-E112A91B3DBA}"/>
              </a:ext>
            </a:extLst>
          </p:cNvPr>
          <p:cNvSpPr>
            <a:spLocks noGrp="1"/>
          </p:cNvSpPr>
          <p:nvPr>
            <p:ph type="title"/>
          </p:nvPr>
        </p:nvSpPr>
        <p:spPr/>
        <p:txBody>
          <a:bodyPr/>
          <a:lstStyle/>
          <a:p>
            <a:endParaRPr lang="en-US"/>
          </a:p>
        </p:txBody>
      </p:sp>
      <p:pic>
        <p:nvPicPr>
          <p:cNvPr id="3" name="Picture 2" descr="Table&#10;&#10;Description automatically generated">
            <a:extLst>
              <a:ext uri="{FF2B5EF4-FFF2-40B4-BE49-F238E27FC236}">
                <a16:creationId xmlns:a16="http://schemas.microsoft.com/office/drawing/2014/main" id="{A5302716-4655-F546-B7DF-CFDC8E2EACCD}"/>
              </a:ext>
            </a:extLst>
          </p:cNvPr>
          <p:cNvPicPr>
            <a:picLocks noChangeAspect="1"/>
          </p:cNvPicPr>
          <p:nvPr/>
        </p:nvPicPr>
        <p:blipFill>
          <a:blip r:embed="rId2"/>
          <a:stretch>
            <a:fillRect/>
          </a:stretch>
        </p:blipFill>
        <p:spPr>
          <a:xfrm>
            <a:off x="2715" y="0"/>
            <a:ext cx="9138570" cy="6858000"/>
          </a:xfrm>
          <a:prstGeom prst="rect">
            <a:avLst/>
          </a:prstGeom>
        </p:spPr>
      </p:pic>
    </p:spTree>
    <p:extLst>
      <p:ext uri="{BB962C8B-B14F-4D97-AF65-F5344CB8AC3E}">
        <p14:creationId xmlns:p14="http://schemas.microsoft.com/office/powerpoint/2010/main" val="2352539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3CB0D-8E35-9845-A664-E112A91B3DBA}"/>
              </a:ext>
            </a:extLst>
          </p:cNvPr>
          <p:cNvSpPr>
            <a:spLocks noGrp="1"/>
          </p:cNvSpPr>
          <p:nvPr>
            <p:ph type="title"/>
          </p:nvPr>
        </p:nvSpPr>
        <p:spPr/>
        <p:txBody>
          <a:bodyPr/>
          <a:lstStyle/>
          <a:p>
            <a:endParaRPr lang="en-US"/>
          </a:p>
        </p:txBody>
      </p:sp>
      <p:pic>
        <p:nvPicPr>
          <p:cNvPr id="3" name="Picture 2" descr="Text&#10;&#10;Description automatically generated with medium confidence">
            <a:extLst>
              <a:ext uri="{FF2B5EF4-FFF2-40B4-BE49-F238E27FC236}">
                <a16:creationId xmlns:a16="http://schemas.microsoft.com/office/drawing/2014/main" id="{791B6D7C-C20E-A048-B164-8A58DF97CBA4}"/>
              </a:ext>
            </a:extLst>
          </p:cNvPr>
          <p:cNvPicPr>
            <a:picLocks noChangeAspect="1"/>
          </p:cNvPicPr>
          <p:nvPr/>
        </p:nvPicPr>
        <p:blipFill>
          <a:blip r:embed="rId2"/>
          <a:stretch>
            <a:fillRect/>
          </a:stretch>
        </p:blipFill>
        <p:spPr>
          <a:xfrm>
            <a:off x="2715" y="0"/>
            <a:ext cx="9138570" cy="6858000"/>
          </a:xfrm>
          <a:prstGeom prst="rect">
            <a:avLst/>
          </a:prstGeom>
        </p:spPr>
      </p:pic>
    </p:spTree>
    <p:extLst>
      <p:ext uri="{BB962C8B-B14F-4D97-AF65-F5344CB8AC3E}">
        <p14:creationId xmlns:p14="http://schemas.microsoft.com/office/powerpoint/2010/main" val="4232743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3CB0D-8E35-9845-A664-E112A91B3DBA}"/>
              </a:ext>
            </a:extLst>
          </p:cNvPr>
          <p:cNvSpPr>
            <a:spLocks noGrp="1"/>
          </p:cNvSpPr>
          <p:nvPr>
            <p:ph type="title"/>
          </p:nvPr>
        </p:nvSpPr>
        <p:spPr/>
        <p:txBody>
          <a:bodyPr/>
          <a:lstStyle/>
          <a:p>
            <a:endParaRPr lang="en-US"/>
          </a:p>
        </p:txBody>
      </p:sp>
      <p:pic>
        <p:nvPicPr>
          <p:cNvPr id="3" name="Picture 2" descr="Table&#10;&#10;Description automatically generated">
            <a:extLst>
              <a:ext uri="{FF2B5EF4-FFF2-40B4-BE49-F238E27FC236}">
                <a16:creationId xmlns:a16="http://schemas.microsoft.com/office/drawing/2014/main" id="{C51B8550-735B-4C40-8733-665B945CCBCD}"/>
              </a:ext>
            </a:extLst>
          </p:cNvPr>
          <p:cNvPicPr>
            <a:picLocks noChangeAspect="1"/>
          </p:cNvPicPr>
          <p:nvPr/>
        </p:nvPicPr>
        <p:blipFill>
          <a:blip r:embed="rId2"/>
          <a:stretch>
            <a:fillRect/>
          </a:stretch>
        </p:blipFill>
        <p:spPr>
          <a:xfrm>
            <a:off x="2715" y="0"/>
            <a:ext cx="9138570" cy="6858000"/>
          </a:xfrm>
          <a:prstGeom prst="rect">
            <a:avLst/>
          </a:prstGeom>
        </p:spPr>
      </p:pic>
    </p:spTree>
    <p:extLst>
      <p:ext uri="{BB962C8B-B14F-4D97-AF65-F5344CB8AC3E}">
        <p14:creationId xmlns:p14="http://schemas.microsoft.com/office/powerpoint/2010/main" val="1774406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3CB0D-8E35-9845-A664-E112A91B3DBA}"/>
              </a:ext>
            </a:extLst>
          </p:cNvPr>
          <p:cNvSpPr>
            <a:spLocks noGrp="1"/>
          </p:cNvSpPr>
          <p:nvPr>
            <p:ph type="title"/>
          </p:nvPr>
        </p:nvSpPr>
        <p:spPr/>
        <p:txBody>
          <a:bodyPr/>
          <a:lstStyle/>
          <a:p>
            <a:endParaRPr lang="en-US"/>
          </a:p>
        </p:txBody>
      </p:sp>
      <p:pic>
        <p:nvPicPr>
          <p:cNvPr id="3" name="Picture 2" descr="Graphical user interface, website&#10;&#10;Description automatically generated">
            <a:extLst>
              <a:ext uri="{FF2B5EF4-FFF2-40B4-BE49-F238E27FC236}">
                <a16:creationId xmlns:a16="http://schemas.microsoft.com/office/drawing/2014/main" id="{79B66F82-8476-8D44-B893-6BE9DAF7FDFE}"/>
              </a:ext>
            </a:extLst>
          </p:cNvPr>
          <p:cNvPicPr>
            <a:picLocks noChangeAspect="1"/>
          </p:cNvPicPr>
          <p:nvPr/>
        </p:nvPicPr>
        <p:blipFill>
          <a:blip r:embed="rId2"/>
          <a:stretch>
            <a:fillRect/>
          </a:stretch>
        </p:blipFill>
        <p:spPr>
          <a:xfrm>
            <a:off x="1359" y="0"/>
            <a:ext cx="9141282" cy="6858000"/>
          </a:xfrm>
          <a:prstGeom prst="rect">
            <a:avLst/>
          </a:prstGeom>
        </p:spPr>
      </p:pic>
    </p:spTree>
    <p:extLst>
      <p:ext uri="{BB962C8B-B14F-4D97-AF65-F5344CB8AC3E}">
        <p14:creationId xmlns:p14="http://schemas.microsoft.com/office/powerpoint/2010/main" val="2417622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3CB0D-8E35-9845-A664-E112A91B3DBA}"/>
              </a:ext>
            </a:extLst>
          </p:cNvPr>
          <p:cNvSpPr>
            <a:spLocks noGrp="1"/>
          </p:cNvSpPr>
          <p:nvPr>
            <p:ph type="title"/>
          </p:nvPr>
        </p:nvSpPr>
        <p:spPr/>
        <p:txBody>
          <a:bodyPr/>
          <a:lstStyle/>
          <a:p>
            <a:endParaRPr lang="en-US"/>
          </a:p>
        </p:txBody>
      </p:sp>
      <p:pic>
        <p:nvPicPr>
          <p:cNvPr id="3" name="Picture 2" descr="Graphical user interface, text, application, email&#10;&#10;Description automatically generated">
            <a:extLst>
              <a:ext uri="{FF2B5EF4-FFF2-40B4-BE49-F238E27FC236}">
                <a16:creationId xmlns:a16="http://schemas.microsoft.com/office/drawing/2014/main" id="{0905182E-F6FC-6740-857F-D505520E0913}"/>
              </a:ext>
            </a:extLst>
          </p:cNvPr>
          <p:cNvPicPr>
            <a:picLocks noChangeAspect="1"/>
          </p:cNvPicPr>
          <p:nvPr/>
        </p:nvPicPr>
        <p:blipFill>
          <a:blip r:embed="rId2"/>
          <a:stretch>
            <a:fillRect/>
          </a:stretch>
        </p:blipFill>
        <p:spPr>
          <a:xfrm>
            <a:off x="2715" y="0"/>
            <a:ext cx="9138570" cy="6858000"/>
          </a:xfrm>
          <a:prstGeom prst="rect">
            <a:avLst/>
          </a:prstGeom>
        </p:spPr>
      </p:pic>
    </p:spTree>
    <p:extLst>
      <p:ext uri="{BB962C8B-B14F-4D97-AF65-F5344CB8AC3E}">
        <p14:creationId xmlns:p14="http://schemas.microsoft.com/office/powerpoint/2010/main" val="35896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3CB0D-8E35-9845-A664-E112A91B3DBA}"/>
              </a:ext>
            </a:extLst>
          </p:cNvPr>
          <p:cNvSpPr>
            <a:spLocks noGrp="1"/>
          </p:cNvSpPr>
          <p:nvPr>
            <p:ph type="title"/>
          </p:nvPr>
        </p:nvSpPr>
        <p:spPr/>
        <p:txBody>
          <a:bodyPr/>
          <a:lstStyle/>
          <a:p>
            <a:endParaRPr lang="en-US"/>
          </a:p>
        </p:txBody>
      </p:sp>
      <p:pic>
        <p:nvPicPr>
          <p:cNvPr id="3" name="Picture 2" descr="Text, email&#10;&#10;Description automatically generated">
            <a:extLst>
              <a:ext uri="{FF2B5EF4-FFF2-40B4-BE49-F238E27FC236}">
                <a16:creationId xmlns:a16="http://schemas.microsoft.com/office/drawing/2014/main" id="{82F481A7-4385-7D44-A8FD-E136669F0572}"/>
              </a:ext>
            </a:extLst>
          </p:cNvPr>
          <p:cNvPicPr>
            <a:picLocks noChangeAspect="1"/>
          </p:cNvPicPr>
          <p:nvPr/>
        </p:nvPicPr>
        <p:blipFill>
          <a:blip r:embed="rId2"/>
          <a:stretch>
            <a:fillRect/>
          </a:stretch>
        </p:blipFill>
        <p:spPr>
          <a:xfrm>
            <a:off x="10860" y="0"/>
            <a:ext cx="9122280" cy="6858000"/>
          </a:xfrm>
          <a:prstGeom prst="rect">
            <a:avLst/>
          </a:prstGeom>
        </p:spPr>
      </p:pic>
    </p:spTree>
    <p:extLst>
      <p:ext uri="{BB962C8B-B14F-4D97-AF65-F5344CB8AC3E}">
        <p14:creationId xmlns:p14="http://schemas.microsoft.com/office/powerpoint/2010/main" val="144181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3CB0D-8E35-9845-A664-E112A91B3DBA}"/>
              </a:ext>
            </a:extLst>
          </p:cNvPr>
          <p:cNvSpPr>
            <a:spLocks noGrp="1"/>
          </p:cNvSpPr>
          <p:nvPr>
            <p:ph type="title"/>
          </p:nvPr>
        </p:nvSpPr>
        <p:spPr/>
        <p:txBody>
          <a:bodyPr/>
          <a:lstStyle/>
          <a:p>
            <a:endParaRPr lang="en-US"/>
          </a:p>
        </p:txBody>
      </p:sp>
      <p:pic>
        <p:nvPicPr>
          <p:cNvPr id="3" name="Picture 2" descr="Text&#10;&#10;Description automatically generated">
            <a:extLst>
              <a:ext uri="{FF2B5EF4-FFF2-40B4-BE49-F238E27FC236}">
                <a16:creationId xmlns:a16="http://schemas.microsoft.com/office/drawing/2014/main" id="{19F1ECCF-CFCA-DB4B-9B08-956990CE1E29}"/>
              </a:ext>
            </a:extLst>
          </p:cNvPr>
          <p:cNvPicPr>
            <a:picLocks noChangeAspect="1"/>
          </p:cNvPicPr>
          <p:nvPr/>
        </p:nvPicPr>
        <p:blipFill>
          <a:blip r:embed="rId2"/>
          <a:stretch>
            <a:fillRect/>
          </a:stretch>
        </p:blipFill>
        <p:spPr>
          <a:xfrm>
            <a:off x="6787" y="0"/>
            <a:ext cx="9130425" cy="6858000"/>
          </a:xfrm>
          <a:prstGeom prst="rect">
            <a:avLst/>
          </a:prstGeom>
        </p:spPr>
      </p:pic>
    </p:spTree>
    <p:extLst>
      <p:ext uri="{BB962C8B-B14F-4D97-AF65-F5344CB8AC3E}">
        <p14:creationId xmlns:p14="http://schemas.microsoft.com/office/powerpoint/2010/main" val="4145777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3CB0D-8E35-9845-A664-E112A91B3DBA}"/>
              </a:ext>
            </a:extLst>
          </p:cNvPr>
          <p:cNvSpPr>
            <a:spLocks noGrp="1"/>
          </p:cNvSpPr>
          <p:nvPr>
            <p:ph type="title"/>
          </p:nvPr>
        </p:nvSpPr>
        <p:spPr/>
        <p:txBody>
          <a:bodyPr/>
          <a:lstStyle/>
          <a:p>
            <a:endParaRPr lang="en-US"/>
          </a:p>
        </p:txBody>
      </p:sp>
      <p:pic>
        <p:nvPicPr>
          <p:cNvPr id="3" name="Picture 2" descr="Text&#10;&#10;Description automatically generated">
            <a:extLst>
              <a:ext uri="{FF2B5EF4-FFF2-40B4-BE49-F238E27FC236}">
                <a16:creationId xmlns:a16="http://schemas.microsoft.com/office/drawing/2014/main" id="{D3407656-06E9-2B40-8151-37D87CE92D8A}"/>
              </a:ext>
            </a:extLst>
          </p:cNvPr>
          <p:cNvPicPr>
            <a:picLocks noChangeAspect="1"/>
          </p:cNvPicPr>
          <p:nvPr/>
        </p:nvPicPr>
        <p:blipFill>
          <a:blip r:embed="rId2"/>
          <a:stretch>
            <a:fillRect/>
          </a:stretch>
        </p:blipFill>
        <p:spPr>
          <a:xfrm>
            <a:off x="0" y="5089"/>
            <a:ext cx="9144000" cy="6847822"/>
          </a:xfrm>
          <a:prstGeom prst="rect">
            <a:avLst/>
          </a:prstGeom>
        </p:spPr>
      </p:pic>
    </p:spTree>
    <p:extLst>
      <p:ext uri="{BB962C8B-B14F-4D97-AF65-F5344CB8AC3E}">
        <p14:creationId xmlns:p14="http://schemas.microsoft.com/office/powerpoint/2010/main" val="1254939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3CB0D-8E35-9845-A664-E112A91B3DBA}"/>
              </a:ext>
            </a:extLst>
          </p:cNvPr>
          <p:cNvSpPr>
            <a:spLocks noGrp="1"/>
          </p:cNvSpPr>
          <p:nvPr>
            <p:ph type="title"/>
          </p:nvPr>
        </p:nvSpPr>
        <p:spPr/>
        <p:txBody>
          <a:bodyPr/>
          <a:lstStyle/>
          <a:p>
            <a:endParaRPr lang="en-US"/>
          </a:p>
        </p:txBody>
      </p:sp>
      <p:pic>
        <p:nvPicPr>
          <p:cNvPr id="3" name="Picture 2" descr="Graphical user interface, text, application, email&#10;&#10;Description automatically generated">
            <a:extLst>
              <a:ext uri="{FF2B5EF4-FFF2-40B4-BE49-F238E27FC236}">
                <a16:creationId xmlns:a16="http://schemas.microsoft.com/office/drawing/2014/main" id="{C70338E6-53DB-5A42-BFAD-43A165F2192B}"/>
              </a:ext>
            </a:extLst>
          </p:cNvPr>
          <p:cNvPicPr>
            <a:picLocks noChangeAspect="1"/>
          </p:cNvPicPr>
          <p:nvPr/>
        </p:nvPicPr>
        <p:blipFill>
          <a:blip r:embed="rId2"/>
          <a:stretch>
            <a:fillRect/>
          </a:stretch>
        </p:blipFill>
        <p:spPr>
          <a:xfrm>
            <a:off x="2715" y="0"/>
            <a:ext cx="9138570" cy="6858000"/>
          </a:xfrm>
          <a:prstGeom prst="rect">
            <a:avLst/>
          </a:prstGeom>
        </p:spPr>
      </p:pic>
    </p:spTree>
    <p:extLst>
      <p:ext uri="{BB962C8B-B14F-4D97-AF65-F5344CB8AC3E}">
        <p14:creationId xmlns:p14="http://schemas.microsoft.com/office/powerpoint/2010/main" val="3654026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3CB0D-8E35-9845-A664-E112A91B3DBA}"/>
              </a:ext>
            </a:extLst>
          </p:cNvPr>
          <p:cNvSpPr>
            <a:spLocks noGrp="1"/>
          </p:cNvSpPr>
          <p:nvPr>
            <p:ph type="title"/>
          </p:nvPr>
        </p:nvSpPr>
        <p:spPr/>
        <p:txBody>
          <a:bodyPr/>
          <a:lstStyle/>
          <a:p>
            <a:endParaRPr lang="en-US"/>
          </a:p>
        </p:txBody>
      </p:sp>
      <p:pic>
        <p:nvPicPr>
          <p:cNvPr id="3" name="Picture 2" descr="Graphical user interface, text, application&#10;&#10;Description automatically generated with medium confidence">
            <a:extLst>
              <a:ext uri="{FF2B5EF4-FFF2-40B4-BE49-F238E27FC236}">
                <a16:creationId xmlns:a16="http://schemas.microsoft.com/office/drawing/2014/main" id="{91B8C3B0-275C-1240-AE77-98BAE48AF49E}"/>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122684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577775"/>
            <a:ext cx="8474623" cy="5155107"/>
          </a:xfrm>
        </p:spPr>
        <p:txBody>
          <a:bodyPr>
            <a:normAutofit/>
          </a:bodyPr>
          <a:lstStyle/>
          <a:p>
            <a:pPr marL="0" indent="0">
              <a:buNone/>
            </a:pPr>
            <a:r>
              <a:rPr lang="en-US" sz="3200" b="1" dirty="0">
                <a:latin typeface="Calibri" pitchFamily="34" charset="0"/>
              </a:rPr>
              <a:t>6. Letter of Support for the NC Clean Fuels Coalition</a:t>
            </a:r>
            <a:endParaRPr lang="en-US" sz="3200" dirty="0">
              <a:latin typeface="Calibri" pitchFamily="34" charset="0"/>
            </a:endParaRPr>
          </a:p>
          <a:p>
            <a:pPr marL="0" indent="0">
              <a:buNone/>
            </a:pPr>
            <a:endParaRPr lang="en-US" sz="2000" b="1" dirty="0">
              <a:latin typeface="Calibri" pitchFamily="34" charset="0"/>
            </a:endParaRPr>
          </a:p>
          <a:p>
            <a:pPr marL="0" indent="0">
              <a:buNone/>
            </a:pPr>
            <a:r>
              <a:rPr lang="en-US" sz="2000" b="1" dirty="0">
                <a:solidFill>
                  <a:srgbClr val="FF0000"/>
                </a:solidFill>
                <a:latin typeface="Calibri" pitchFamily="34" charset="0"/>
              </a:rPr>
              <a:t>Looking for a motion to recommend approval of the Upper Coastal Plain Rural Planning Organization joining the NC Clean Fuels Coalition.</a:t>
            </a:r>
          </a:p>
        </p:txBody>
      </p:sp>
      <p:pic>
        <p:nvPicPr>
          <p:cNvPr id="3" name="Picture 2" descr="Text&#10;&#10;Description automatically generated with medium confidence">
            <a:extLst>
              <a:ext uri="{FF2B5EF4-FFF2-40B4-BE49-F238E27FC236}">
                <a16:creationId xmlns:a16="http://schemas.microsoft.com/office/drawing/2014/main" id="{8FC83C18-05DA-8443-B7B3-078E2A4998F9}"/>
              </a:ext>
            </a:extLst>
          </p:cNvPr>
          <p:cNvPicPr>
            <a:picLocks noChangeAspect="1"/>
          </p:cNvPicPr>
          <p:nvPr/>
        </p:nvPicPr>
        <p:blipFill>
          <a:blip r:embed="rId5"/>
          <a:stretch>
            <a:fillRect/>
          </a:stretch>
        </p:blipFill>
        <p:spPr>
          <a:xfrm>
            <a:off x="2579683" y="3736411"/>
            <a:ext cx="3984631" cy="2996471"/>
          </a:xfrm>
          <a:prstGeom prst="rect">
            <a:avLst/>
          </a:prstGeom>
        </p:spPr>
      </p:pic>
    </p:spTree>
    <p:extLst>
      <p:ext uri="{BB962C8B-B14F-4D97-AF65-F5344CB8AC3E}">
        <p14:creationId xmlns:p14="http://schemas.microsoft.com/office/powerpoint/2010/main" val="8116472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300372"/>
            <a:ext cx="4426605" cy="5155107"/>
          </a:xfrm>
        </p:spPr>
        <p:txBody>
          <a:bodyPr>
            <a:normAutofit/>
          </a:bodyPr>
          <a:lstStyle/>
          <a:p>
            <a:pPr marL="0" indent="0">
              <a:buNone/>
            </a:pPr>
            <a:r>
              <a:rPr lang="en-US" sz="3200" b="1" dirty="0">
                <a:latin typeface="Calibri" pitchFamily="34" charset="0"/>
              </a:rPr>
              <a:t>6a. Letter of Support Passenger Rail Study between Raleigh and Eastern NC</a:t>
            </a:r>
            <a:endParaRPr lang="en-US" sz="3200" dirty="0">
              <a:latin typeface="Calibri" pitchFamily="34" charset="0"/>
            </a:endParaRPr>
          </a:p>
          <a:p>
            <a:pPr marL="0" indent="0">
              <a:buNone/>
            </a:pPr>
            <a:endParaRPr lang="en-US" sz="2000" b="1" dirty="0">
              <a:latin typeface="Calibri" pitchFamily="34" charset="0"/>
            </a:endParaRPr>
          </a:p>
          <a:p>
            <a:pPr marL="0" indent="0">
              <a:buNone/>
            </a:pPr>
            <a:r>
              <a:rPr lang="en-US" sz="2000" b="1" dirty="0">
                <a:solidFill>
                  <a:srgbClr val="FF0000"/>
                </a:solidFill>
                <a:latin typeface="Calibri" pitchFamily="34" charset="0"/>
              </a:rPr>
              <a:t>Looking for a motion to recommend approval of the Upper Coastal Plain Rural Planning Organization Letter of support for a Passenger Rail Study between Raleigh and Eastern NC.</a:t>
            </a:r>
          </a:p>
        </p:txBody>
      </p:sp>
      <p:pic>
        <p:nvPicPr>
          <p:cNvPr id="4" name="Picture 3" descr="Text, letter&#10;&#10;Description automatically generated">
            <a:extLst>
              <a:ext uri="{FF2B5EF4-FFF2-40B4-BE49-F238E27FC236}">
                <a16:creationId xmlns:a16="http://schemas.microsoft.com/office/drawing/2014/main" id="{2B4DD4AC-8E55-5541-ADAD-1B1DD037996B}"/>
              </a:ext>
            </a:extLst>
          </p:cNvPr>
          <p:cNvPicPr>
            <a:picLocks noChangeAspect="1"/>
          </p:cNvPicPr>
          <p:nvPr/>
        </p:nvPicPr>
        <p:blipFill>
          <a:blip r:embed="rId5"/>
          <a:stretch>
            <a:fillRect/>
          </a:stretch>
        </p:blipFill>
        <p:spPr>
          <a:xfrm>
            <a:off x="4399767" y="614204"/>
            <a:ext cx="4598838" cy="5971531"/>
          </a:xfrm>
          <a:prstGeom prst="rect">
            <a:avLst/>
          </a:prstGeom>
          <a:ln w="38100" cap="sq">
            <a:solidFill>
              <a:srgbClr val="000000"/>
            </a:solidFill>
            <a:prstDash val="solid"/>
            <a:miter lim="800000"/>
          </a:ln>
          <a:effectLst>
            <a:outerShdw blurRad="50800" dist="38100" dir="13500000" algn="br" rotWithShape="0">
              <a:prstClr val="black">
                <a:alpha val="40000"/>
              </a:prstClr>
            </a:outerShdw>
          </a:effectLst>
          <a:scene3d>
            <a:camera prst="orthographicFront">
              <a:rot lat="0" lon="0" rev="0"/>
            </a:camera>
            <a:lightRig rig="threePt" dir="t"/>
          </a:scene3d>
        </p:spPr>
      </p:pic>
    </p:spTree>
    <p:extLst>
      <p:ext uri="{BB962C8B-B14F-4D97-AF65-F5344CB8AC3E}">
        <p14:creationId xmlns:p14="http://schemas.microsoft.com/office/powerpoint/2010/main" val="1492679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pic>
        <p:nvPicPr>
          <p:cNvPr id="4" name="Picture 3" descr="Graphical user interface&#10;&#10;Description automatically generated with medium confidence">
            <a:extLst>
              <a:ext uri="{FF2B5EF4-FFF2-40B4-BE49-F238E27FC236}">
                <a16:creationId xmlns:a16="http://schemas.microsoft.com/office/drawing/2014/main" id="{714FD975-EDCE-154F-AF05-13D5C05E6A3F}"/>
              </a:ext>
            </a:extLst>
          </p:cNvPr>
          <p:cNvPicPr>
            <a:picLocks noChangeAspect="1"/>
          </p:cNvPicPr>
          <p:nvPr/>
        </p:nvPicPr>
        <p:blipFill>
          <a:blip r:embed="rId5"/>
          <a:stretch>
            <a:fillRect/>
          </a:stretch>
        </p:blipFill>
        <p:spPr>
          <a:xfrm>
            <a:off x="6221295" y="2557933"/>
            <a:ext cx="2757452" cy="3565483"/>
          </a:xfrm>
          <a:prstGeom prst="rect">
            <a:avLst/>
          </a:prstGeom>
          <a:effectLst>
            <a:glow>
              <a:schemeClr val="accent1">
                <a:alpha val="40000"/>
              </a:schemeClr>
            </a:glow>
            <a:outerShdw blurRad="534937" dist="50800" dir="7620000" sx="101000" sy="101000" algn="ctr" rotWithShape="0">
              <a:srgbClr val="000000"/>
            </a:outerShdw>
            <a:reflection endPos="0" dist="50800" dir="5400000" sy="-100000" algn="bl" rotWithShape="0"/>
          </a:effectLst>
          <a:scene3d>
            <a:camera prst="orthographicFront">
              <a:rot lat="0" lon="0" rev="0"/>
            </a:camera>
            <a:lightRig rig="threePt" dir="t"/>
          </a:scene3d>
          <a:sp3d>
            <a:bevelT w="139700"/>
          </a:sp3d>
        </p:spPr>
      </p:pic>
      <p:sp>
        <p:nvSpPr>
          <p:cNvPr id="160773" name="Content Placeholder 2"/>
          <p:cNvSpPr>
            <a:spLocks noGrp="1"/>
          </p:cNvSpPr>
          <p:nvPr>
            <p:ph idx="1"/>
          </p:nvPr>
        </p:nvSpPr>
        <p:spPr>
          <a:xfrm>
            <a:off x="0" y="1197293"/>
            <a:ext cx="6386548" cy="5563518"/>
          </a:xfrm>
        </p:spPr>
        <p:txBody>
          <a:bodyPr>
            <a:normAutofit/>
          </a:bodyPr>
          <a:lstStyle/>
          <a:p>
            <a:pPr marL="0" indent="0">
              <a:buNone/>
            </a:pPr>
            <a:r>
              <a:rPr lang="en-US" sz="3200" b="1" dirty="0">
                <a:latin typeface="Calibri" pitchFamily="34" charset="0"/>
              </a:rPr>
              <a:t>7. Public Participation Plan (PPP)</a:t>
            </a:r>
          </a:p>
          <a:p>
            <a:r>
              <a:rPr lang="en-US" sz="2400" dirty="0">
                <a:latin typeface="Calibri" pitchFamily="34" charset="0"/>
              </a:rPr>
              <a:t>Public involvement is a very important component of the UCPRPO’s input and decision-making process and public involvement is synonymous with public participation.</a:t>
            </a:r>
          </a:p>
          <a:p>
            <a:r>
              <a:rPr lang="en-US" sz="2400" dirty="0">
                <a:latin typeface="Calibri" pitchFamily="34" charset="0"/>
              </a:rPr>
              <a:t>The PPP provides a guidance and policy in engaging the public in the transportation planning process.</a:t>
            </a:r>
          </a:p>
          <a:p>
            <a:pPr marL="0" indent="0">
              <a:buNone/>
            </a:pPr>
            <a:r>
              <a:rPr lang="en-US" sz="2400" b="1" dirty="0">
                <a:solidFill>
                  <a:srgbClr val="FF0000"/>
                </a:solidFill>
                <a:latin typeface="Calibri" pitchFamily="34" charset="0"/>
              </a:rPr>
              <a:t>Looking for a motion to adopt the UCPRPO’s Public Participation Plan (PPP) and recommend adoption by the TAC.</a:t>
            </a:r>
          </a:p>
        </p:txBody>
      </p:sp>
    </p:spTree>
    <p:extLst>
      <p:ext uri="{BB962C8B-B14F-4D97-AF65-F5344CB8AC3E}">
        <p14:creationId xmlns:p14="http://schemas.microsoft.com/office/powerpoint/2010/main" val="12854300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0" y="1488861"/>
            <a:ext cx="4979624" cy="4990682"/>
          </a:xfrm>
        </p:spPr>
        <p:txBody>
          <a:bodyPr>
            <a:normAutofit/>
          </a:bodyPr>
          <a:lstStyle/>
          <a:p>
            <a:pPr marL="0" indent="0">
              <a:buNone/>
            </a:pPr>
            <a:r>
              <a:rPr lang="en-US" sz="3200" b="1" dirty="0">
                <a:latin typeface="Calibri" pitchFamily="34" charset="0"/>
              </a:rPr>
              <a:t>8. Planning Work Program FY2223 (PWP)</a:t>
            </a:r>
          </a:p>
          <a:p>
            <a:pPr marL="0" indent="0">
              <a:buNone/>
            </a:pPr>
            <a:r>
              <a:rPr lang="en-US" sz="2400" dirty="0">
                <a:latin typeface="Calibri" pitchFamily="34" charset="0"/>
              </a:rPr>
              <a:t>A copy of the proposed FY2223 PWP was included within the TCC agenda packet.</a:t>
            </a:r>
            <a:br>
              <a:rPr lang="en-US" sz="2400" dirty="0">
                <a:latin typeface="Calibri" pitchFamily="34" charset="0"/>
              </a:rPr>
            </a:br>
            <a:endParaRPr lang="en-US" sz="2400" dirty="0">
              <a:latin typeface="Calibri" pitchFamily="34" charset="0"/>
            </a:endParaRPr>
          </a:p>
          <a:p>
            <a:pPr marL="0" indent="0">
              <a:buNone/>
            </a:pPr>
            <a:r>
              <a:rPr lang="en-US" sz="2400" dirty="0">
                <a:latin typeface="Calibri" pitchFamily="34" charset="0"/>
              </a:rPr>
              <a:t>The Total awarded funding for the RPO Program is $140,048.00.</a:t>
            </a:r>
            <a:br>
              <a:rPr lang="en-US" sz="2400" dirty="0">
                <a:latin typeface="Calibri" pitchFamily="34" charset="0"/>
              </a:rPr>
            </a:br>
            <a:endParaRPr lang="en-US" sz="2400" dirty="0">
              <a:latin typeface="Calibri" pitchFamily="34" charset="0"/>
            </a:endParaRPr>
          </a:p>
          <a:p>
            <a:pPr marL="0" indent="0">
              <a:buNone/>
            </a:pPr>
            <a:r>
              <a:rPr lang="en-US" sz="2400" dirty="0">
                <a:latin typeface="Calibri" pitchFamily="34" charset="0"/>
              </a:rPr>
              <a:t>The program requires a 20% local match that is charged to each County member.</a:t>
            </a:r>
          </a:p>
          <a:p>
            <a:pPr marL="0" indent="0">
              <a:buNone/>
            </a:pPr>
            <a:endParaRPr lang="en-US" sz="1500" dirty="0">
              <a:latin typeface="Calibri" pitchFamily="34" charset="0"/>
            </a:endParaRPr>
          </a:p>
        </p:txBody>
      </p:sp>
      <p:pic>
        <p:nvPicPr>
          <p:cNvPr id="3" name="Picture 2" descr="Timeline&#10;&#10;Description automatically generated">
            <a:extLst>
              <a:ext uri="{FF2B5EF4-FFF2-40B4-BE49-F238E27FC236}">
                <a16:creationId xmlns:a16="http://schemas.microsoft.com/office/drawing/2014/main" id="{BEDED288-D9C9-1D44-988C-E75BCD4A8A47}"/>
              </a:ext>
            </a:extLst>
          </p:cNvPr>
          <p:cNvPicPr>
            <a:picLocks noChangeAspect="1"/>
          </p:cNvPicPr>
          <p:nvPr/>
        </p:nvPicPr>
        <p:blipFill>
          <a:blip r:embed="rId5"/>
          <a:stretch>
            <a:fillRect/>
          </a:stretch>
        </p:blipFill>
        <p:spPr>
          <a:xfrm>
            <a:off x="5332380" y="744430"/>
            <a:ext cx="3161624" cy="6078041"/>
          </a:xfrm>
          <a:prstGeom prst="rect">
            <a:avLst/>
          </a:prstGeom>
        </p:spPr>
      </p:pic>
    </p:spTree>
    <p:extLst>
      <p:ext uri="{BB962C8B-B14F-4D97-AF65-F5344CB8AC3E}">
        <p14:creationId xmlns:p14="http://schemas.microsoft.com/office/powerpoint/2010/main" val="25057489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9333"/>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386996" y="1457282"/>
            <a:ext cx="8240482" cy="1040026"/>
          </a:xfrm>
        </p:spPr>
        <p:txBody>
          <a:bodyPr>
            <a:normAutofit/>
          </a:bodyPr>
          <a:lstStyle/>
          <a:p>
            <a:pPr marL="0" indent="0">
              <a:buNone/>
            </a:pPr>
            <a:r>
              <a:rPr lang="en-US" sz="3200" b="1" dirty="0">
                <a:latin typeface="Calibri" pitchFamily="34" charset="0"/>
              </a:rPr>
              <a:t>8. FY2022-2023 Planning Work Program (PWP)</a:t>
            </a:r>
          </a:p>
          <a:p>
            <a:pPr marL="0" indent="0">
              <a:buNone/>
            </a:pPr>
            <a:r>
              <a:rPr lang="en-US" sz="2400" b="1" dirty="0">
                <a:latin typeface="Calibri" pitchFamily="34" charset="0"/>
              </a:rPr>
              <a:t>Local Match – for budgeting purposes</a:t>
            </a:r>
          </a:p>
          <a:p>
            <a:pPr marL="0" indent="0">
              <a:buNone/>
            </a:pPr>
            <a:endParaRPr lang="en-US" sz="2400"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graphicFrame>
        <p:nvGraphicFramePr>
          <p:cNvPr id="7" name="Table 6">
            <a:extLst>
              <a:ext uri="{FF2B5EF4-FFF2-40B4-BE49-F238E27FC236}">
                <a16:creationId xmlns:a16="http://schemas.microsoft.com/office/drawing/2014/main" id="{59CE5482-208C-0249-87FE-0247C840A7C5}"/>
              </a:ext>
            </a:extLst>
          </p:cNvPr>
          <p:cNvGraphicFramePr>
            <a:graphicFrameLocks noGrp="1"/>
          </p:cNvGraphicFramePr>
          <p:nvPr/>
        </p:nvGraphicFramePr>
        <p:xfrm>
          <a:off x="516522" y="2497308"/>
          <a:ext cx="6428289" cy="3971481"/>
        </p:xfrm>
        <a:graphic>
          <a:graphicData uri="http://schemas.openxmlformats.org/drawingml/2006/table">
            <a:tbl>
              <a:tblPr>
                <a:tableStyleId>{5C22544A-7EE6-4342-B048-85BDC9FD1C3A}</a:tableStyleId>
              </a:tblPr>
              <a:tblGrid>
                <a:gridCol w="1850360">
                  <a:extLst>
                    <a:ext uri="{9D8B030D-6E8A-4147-A177-3AD203B41FA5}">
                      <a16:colId xmlns:a16="http://schemas.microsoft.com/office/drawing/2014/main" val="1898590720"/>
                    </a:ext>
                  </a:extLst>
                </a:gridCol>
                <a:gridCol w="1289785">
                  <a:extLst>
                    <a:ext uri="{9D8B030D-6E8A-4147-A177-3AD203B41FA5}">
                      <a16:colId xmlns:a16="http://schemas.microsoft.com/office/drawing/2014/main" val="3280467958"/>
                    </a:ext>
                  </a:extLst>
                </a:gridCol>
                <a:gridCol w="1424075">
                  <a:extLst>
                    <a:ext uri="{9D8B030D-6E8A-4147-A177-3AD203B41FA5}">
                      <a16:colId xmlns:a16="http://schemas.microsoft.com/office/drawing/2014/main" val="3173795729"/>
                    </a:ext>
                  </a:extLst>
                </a:gridCol>
                <a:gridCol w="1864069">
                  <a:extLst>
                    <a:ext uri="{9D8B030D-6E8A-4147-A177-3AD203B41FA5}">
                      <a16:colId xmlns:a16="http://schemas.microsoft.com/office/drawing/2014/main" val="771678891"/>
                    </a:ext>
                  </a:extLst>
                </a:gridCol>
              </a:tblGrid>
              <a:tr h="274127">
                <a:tc gridSpan="2">
                  <a:txBody>
                    <a:bodyPr/>
                    <a:lstStyle/>
                    <a:p>
                      <a:pPr algn="l" fontAlgn="b"/>
                      <a:r>
                        <a:rPr lang="en-US" sz="1700" b="1" u="none" strike="noStrike">
                          <a:effectLst/>
                        </a:rPr>
                        <a:t>Upper Coastal Plain RPO</a:t>
                      </a:r>
                      <a:endParaRPr lang="en-US" sz="1700" b="1" i="0" u="none" strike="noStrike">
                        <a:solidFill>
                          <a:srgbClr val="000000"/>
                        </a:solidFill>
                        <a:effectLst/>
                        <a:latin typeface="Arial" panose="020B0604020202020204" pitchFamily="34" charset="0"/>
                      </a:endParaRPr>
                    </a:p>
                  </a:txBody>
                  <a:tcPr marL="98686" marR="98686" marT="49343" marB="49343" anchor="b"/>
                </a:tc>
                <a:tc hMerge="1">
                  <a:txBody>
                    <a:bodyPr/>
                    <a:lstStyle/>
                    <a:p>
                      <a:endParaRPr lang="en-US"/>
                    </a:p>
                  </a:txBody>
                  <a:tcPr/>
                </a:tc>
                <a:tc>
                  <a:txBody>
                    <a:bodyPr/>
                    <a:lstStyle/>
                    <a:p>
                      <a:pPr algn="l" fontAlgn="b"/>
                      <a:endParaRPr lang="en-US" sz="1300" b="1" i="0" u="none" strike="noStrike">
                        <a:solidFill>
                          <a:srgbClr val="000000"/>
                        </a:solidFill>
                        <a:effectLst/>
                        <a:latin typeface="Calibri" panose="020F0502020204030204" pitchFamily="34" charset="0"/>
                      </a:endParaRPr>
                    </a:p>
                  </a:txBody>
                  <a:tcPr marL="10280" marR="10280" marT="1028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10280" marR="10280" marT="10280" marB="0" anchor="b"/>
                </a:tc>
                <a:extLst>
                  <a:ext uri="{0D108BD9-81ED-4DB2-BD59-A6C34878D82A}">
                    <a16:rowId xmlns:a16="http://schemas.microsoft.com/office/drawing/2014/main" val="2598514192"/>
                  </a:ext>
                </a:extLst>
              </a:tr>
              <a:tr h="274127">
                <a:tc gridSpan="2">
                  <a:txBody>
                    <a:bodyPr/>
                    <a:lstStyle/>
                    <a:p>
                      <a:pPr algn="l" fontAlgn="b"/>
                      <a:r>
                        <a:rPr lang="en-US" sz="1700" b="1" u="none" strike="noStrike">
                          <a:effectLst/>
                        </a:rPr>
                        <a:t>DRAFT Cost Share</a:t>
                      </a:r>
                      <a:endParaRPr lang="en-US" sz="1700" b="1" i="0" u="none" strike="noStrike">
                        <a:solidFill>
                          <a:srgbClr val="000000"/>
                        </a:solidFill>
                        <a:effectLst/>
                        <a:latin typeface="Arial" panose="020B0604020202020204" pitchFamily="34" charset="0"/>
                      </a:endParaRPr>
                    </a:p>
                  </a:txBody>
                  <a:tcPr marL="98686" marR="98686" marT="49343" marB="49343" anchor="b"/>
                </a:tc>
                <a:tc hMerge="1">
                  <a:txBody>
                    <a:bodyPr/>
                    <a:lstStyle/>
                    <a:p>
                      <a:endParaRPr lang="en-US"/>
                    </a:p>
                  </a:txBody>
                  <a:tcPr/>
                </a:tc>
                <a:tc>
                  <a:txBody>
                    <a:bodyPr/>
                    <a:lstStyle/>
                    <a:p>
                      <a:pPr algn="l" fontAlgn="b"/>
                      <a:r>
                        <a:rPr lang="en-US" sz="1700" b="1" u="none" strike="noStrike" dirty="0">
                          <a:effectLst/>
                        </a:rPr>
                        <a:t>FY2022-2023</a:t>
                      </a:r>
                      <a:endParaRPr lang="en-US" sz="1700" b="1"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10280" marR="10280" marT="10280" marB="0" anchor="b"/>
                </a:tc>
                <a:extLst>
                  <a:ext uri="{0D108BD9-81ED-4DB2-BD59-A6C34878D82A}">
                    <a16:rowId xmlns:a16="http://schemas.microsoft.com/office/drawing/2014/main" val="4245769062"/>
                  </a:ext>
                </a:extLst>
              </a:tr>
              <a:tr h="219302">
                <a:tc>
                  <a:txBody>
                    <a:bodyPr/>
                    <a:lstStyle/>
                    <a:p>
                      <a:pPr algn="l" fontAlgn="b"/>
                      <a:endParaRPr lang="en-US" sz="1200" b="1"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endParaRPr lang="en-US" sz="1200" b="1"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endParaRPr lang="en-US" sz="1200" b="0"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endParaRPr lang="en-US" sz="1200" b="0" i="0" u="none" strike="noStrike">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444470832"/>
                  </a:ext>
                </a:extLst>
              </a:tr>
              <a:tr h="219302">
                <a:tc>
                  <a:txBody>
                    <a:bodyPr/>
                    <a:lstStyle/>
                    <a:p>
                      <a:pPr algn="l" fontAlgn="b"/>
                      <a:r>
                        <a:rPr lang="en-US" sz="1300" u="none" strike="noStrike">
                          <a:effectLst/>
                        </a:rPr>
                        <a:t>NCDOT Share</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r>
                        <a:rPr lang="en-US" sz="1300" u="none" strike="noStrike">
                          <a:effectLst/>
                        </a:rPr>
                        <a:t> $          112,038.40 </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endParaRPr lang="en-US" sz="1200" b="0"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endParaRPr lang="en-US" sz="1200" b="0" i="0" u="none" strike="noStrike">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1169991970"/>
                  </a:ext>
                </a:extLst>
              </a:tr>
              <a:tr h="219302">
                <a:tc>
                  <a:txBody>
                    <a:bodyPr/>
                    <a:lstStyle/>
                    <a:p>
                      <a:pPr algn="l" fontAlgn="b"/>
                      <a:r>
                        <a:rPr lang="en-US" sz="1300" u="none" strike="noStrike">
                          <a:effectLst/>
                        </a:rPr>
                        <a:t>Local Share</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r>
                        <a:rPr lang="en-US" sz="1300" u="none" strike="noStrike">
                          <a:effectLst/>
                        </a:rPr>
                        <a:t> $            28,009.60 </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endParaRPr lang="en-US" sz="1200" b="0"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endParaRPr lang="en-US" sz="1200" b="0" i="0" u="none" strike="noStrike">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250597683"/>
                  </a:ext>
                </a:extLst>
              </a:tr>
              <a:tr h="219302">
                <a:tc>
                  <a:txBody>
                    <a:bodyPr/>
                    <a:lstStyle/>
                    <a:p>
                      <a:pPr algn="l" fontAlgn="b"/>
                      <a:r>
                        <a:rPr lang="en-US" sz="1300" u="none" strike="noStrike">
                          <a:effectLst/>
                        </a:rPr>
                        <a:t>Total </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r>
                        <a:rPr lang="en-US" sz="1300" u="none" strike="noStrike">
                          <a:effectLst/>
                        </a:rPr>
                        <a:t> $          140,048.00 </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endParaRPr lang="en-US" sz="1300" b="0" i="0" u="none" strike="noStrike">
                        <a:solidFill>
                          <a:srgbClr val="000000"/>
                        </a:solidFill>
                        <a:effectLst/>
                        <a:latin typeface="Arial" panose="020B0604020202020204" pitchFamily="34" charset="0"/>
                      </a:endParaRPr>
                    </a:p>
                  </a:txBody>
                  <a:tcPr marL="10280" marR="10280" marT="10280" marB="0" anchor="b"/>
                </a:tc>
                <a:tc>
                  <a:txBody>
                    <a:bodyPr/>
                    <a:lstStyle/>
                    <a:p>
                      <a:pPr algn="l" fontAlgn="b"/>
                      <a:endParaRPr lang="en-US" sz="1300" b="0" i="0" u="none" strike="noStrike">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4202054540"/>
                  </a:ext>
                </a:extLst>
              </a:tr>
              <a:tr h="219302">
                <a:tc>
                  <a:txBody>
                    <a:bodyPr/>
                    <a:lstStyle/>
                    <a:p>
                      <a:pPr algn="l" fontAlgn="b"/>
                      <a:endParaRPr lang="en-US" sz="1300" b="0" i="0" u="none" strike="noStrike">
                        <a:solidFill>
                          <a:srgbClr val="000000"/>
                        </a:solidFill>
                        <a:effectLst/>
                        <a:latin typeface="Calibri" panose="020F0502020204030204" pitchFamily="34" charset="0"/>
                      </a:endParaRPr>
                    </a:p>
                  </a:txBody>
                  <a:tcPr marL="10280" marR="10280" marT="1028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10280" marR="10280" marT="1028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10280" marR="10280" marT="10280"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10280" marR="10280" marT="10280" marB="0" anchor="b"/>
                </a:tc>
                <a:extLst>
                  <a:ext uri="{0D108BD9-81ED-4DB2-BD59-A6C34878D82A}">
                    <a16:rowId xmlns:a16="http://schemas.microsoft.com/office/drawing/2014/main" val="2487459340"/>
                  </a:ext>
                </a:extLst>
              </a:tr>
              <a:tr h="219302">
                <a:tc>
                  <a:txBody>
                    <a:bodyPr/>
                    <a:lstStyle/>
                    <a:p>
                      <a:pPr algn="l" fontAlgn="b"/>
                      <a:r>
                        <a:rPr lang="en-US" sz="1300" u="none" strike="noStrike">
                          <a:effectLst/>
                        </a:rPr>
                        <a:t> </a:t>
                      </a:r>
                      <a:endParaRPr lang="en-US" sz="1300" b="0" i="0" u="none" strike="noStrike">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b="1" u="none" strike="noStrike" dirty="0">
                          <a:effectLst/>
                        </a:rPr>
                        <a:t>2020</a:t>
                      </a:r>
                    </a:p>
                  </a:txBody>
                  <a:tcPr marL="10280" marR="10280" marT="10280" marB="0" anchor="b"/>
                </a:tc>
                <a:tc>
                  <a:txBody>
                    <a:bodyPr/>
                    <a:lstStyle/>
                    <a:p>
                      <a:pPr algn="ctr" fontAlgn="b"/>
                      <a:r>
                        <a:rPr lang="en-US" sz="1300" b="1" u="none" strike="noStrike">
                          <a:effectLst/>
                        </a:rPr>
                        <a:t> </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a:effectLst/>
                        </a:rPr>
                        <a:t> </a:t>
                      </a:r>
                      <a:endParaRPr lang="en-US" sz="1300" b="1" i="0" u="none" strike="noStrike">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4156052303"/>
                  </a:ext>
                </a:extLst>
              </a:tr>
              <a:tr h="219302">
                <a:tc>
                  <a:txBody>
                    <a:bodyPr/>
                    <a:lstStyle/>
                    <a:p>
                      <a:pPr algn="l" fontAlgn="b"/>
                      <a:r>
                        <a:rPr lang="en-US" sz="1300" u="none" strike="noStrike">
                          <a:effectLst/>
                        </a:rPr>
                        <a:t> </a:t>
                      </a:r>
                      <a:endParaRPr lang="en-US" sz="1300" b="0" i="0" u="none" strike="noStrike">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b="1" u="none" strike="noStrike" dirty="0">
                          <a:effectLst/>
                        </a:rPr>
                        <a:t>Population*</a:t>
                      </a:r>
                      <a:endParaRPr lang="en-US" sz="1300" b="1" i="0" u="none" strike="noStrike" dirty="0">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b="1" u="none" strike="noStrike" dirty="0">
                          <a:effectLst/>
                        </a:rPr>
                        <a:t>% of Total</a:t>
                      </a:r>
                      <a:endParaRPr lang="en-US" sz="1300" b="1" i="0" u="none" strike="noStrike" dirty="0">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b="1" u="none" strike="noStrike" dirty="0">
                          <a:effectLst/>
                        </a:rPr>
                        <a:t> 20% Cost Share </a:t>
                      </a:r>
                      <a:endParaRPr lang="en-US" sz="1300" b="1" i="0" u="none" strike="noStrike" dirty="0">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643983128"/>
                  </a:ext>
                </a:extLst>
              </a:tr>
              <a:tr h="219302">
                <a:tc>
                  <a:txBody>
                    <a:bodyPr/>
                    <a:lstStyle/>
                    <a:p>
                      <a:pPr algn="l" fontAlgn="b"/>
                      <a:r>
                        <a:rPr lang="en-US" sz="1300" b="1" u="none" strike="noStrike">
                          <a:effectLst/>
                        </a:rPr>
                        <a:t>Edgecombe</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48,900</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0.11</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r>
                        <a:rPr lang="en-US" sz="1300" b="1" u="none" strike="noStrike" dirty="0">
                          <a:effectLst/>
                        </a:rPr>
                        <a:t> $             3,122.44</a:t>
                      </a:r>
                      <a:endParaRPr lang="en-US" sz="1300" b="1" i="0" u="none" strike="noStrike" dirty="0">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785722553"/>
                  </a:ext>
                </a:extLst>
              </a:tr>
              <a:tr h="219302">
                <a:tc>
                  <a:txBody>
                    <a:bodyPr/>
                    <a:lstStyle/>
                    <a:p>
                      <a:pPr algn="l" fontAlgn="b"/>
                      <a:r>
                        <a:rPr lang="en-US" sz="1300" b="1" u="none" strike="noStrike">
                          <a:effectLst/>
                        </a:rPr>
                        <a:t>Johnston</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b="0" i="0" u="none" strike="noStrike" dirty="0">
                          <a:solidFill>
                            <a:srgbClr val="000000"/>
                          </a:solidFill>
                          <a:effectLst/>
                          <a:latin typeface="Arial" panose="020B0604020202020204" pitchFamily="34" charset="0"/>
                        </a:rPr>
                        <a:t>215,999</a:t>
                      </a:r>
                    </a:p>
                  </a:txBody>
                  <a:tcPr marL="10280" marR="10280" marT="10280" marB="0" anchor="b"/>
                </a:tc>
                <a:tc>
                  <a:txBody>
                    <a:bodyPr/>
                    <a:lstStyle/>
                    <a:p>
                      <a:pPr algn="ctr" fontAlgn="b"/>
                      <a:r>
                        <a:rPr lang="en-US" sz="1300" u="none" strike="noStrike" dirty="0">
                          <a:effectLst/>
                        </a:rPr>
                        <a:t>0.49</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r>
                        <a:rPr lang="en-US" sz="1300" b="1" u="none" strike="noStrike" dirty="0">
                          <a:effectLst/>
                        </a:rPr>
                        <a:t> $           13,792.33 </a:t>
                      </a:r>
                      <a:endParaRPr lang="en-US" sz="1300" b="1" i="0" u="none" strike="noStrike" dirty="0">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3461638544"/>
                  </a:ext>
                </a:extLst>
              </a:tr>
              <a:tr h="219302">
                <a:tc>
                  <a:txBody>
                    <a:bodyPr/>
                    <a:lstStyle/>
                    <a:p>
                      <a:pPr algn="l" fontAlgn="b"/>
                      <a:r>
                        <a:rPr lang="en-US" sz="1300" b="1" u="none" strike="noStrike">
                          <a:effectLst/>
                        </a:rPr>
                        <a:t>Nash</a:t>
                      </a:r>
                      <a:endParaRPr lang="en-US" sz="1300" b="1" i="0" u="none" strike="noStrike">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94,970</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0.22</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r>
                        <a:rPr lang="en-US" sz="1300" b="1" u="none" strike="noStrike" dirty="0">
                          <a:effectLst/>
                        </a:rPr>
                        <a:t> $             6,064.18 </a:t>
                      </a:r>
                      <a:endParaRPr lang="en-US" sz="1300" b="1" i="0" u="none" strike="noStrike" dirty="0">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3034708080"/>
                  </a:ext>
                </a:extLst>
              </a:tr>
              <a:tr h="219302">
                <a:tc>
                  <a:txBody>
                    <a:bodyPr/>
                    <a:lstStyle/>
                    <a:p>
                      <a:pPr algn="l" fontAlgn="b"/>
                      <a:r>
                        <a:rPr lang="en-US" sz="1300" b="1" u="none" strike="noStrike" dirty="0">
                          <a:effectLst/>
                        </a:rPr>
                        <a:t>Wilson</a:t>
                      </a:r>
                      <a:endParaRPr lang="en-US" sz="1300" b="1" i="0" u="none" strike="noStrike" dirty="0">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78,784</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0.18</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r>
                        <a:rPr lang="en-US" sz="1300" b="1" u="none" strike="noStrike" dirty="0">
                          <a:effectLst/>
                        </a:rPr>
                        <a:t> $             5,030.65</a:t>
                      </a:r>
                      <a:endParaRPr lang="en-US" sz="1300" b="1" i="0" u="none" strike="noStrike" dirty="0">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2382766688"/>
                  </a:ext>
                </a:extLst>
              </a:tr>
              <a:tr h="219302">
                <a:tc>
                  <a:txBody>
                    <a:bodyPr/>
                    <a:lstStyle/>
                    <a:p>
                      <a:pPr algn="l" fontAlgn="b"/>
                      <a:r>
                        <a:rPr lang="en-US" sz="1300" u="none" strike="noStrike">
                          <a:effectLst/>
                        </a:rPr>
                        <a:t> </a:t>
                      </a:r>
                      <a:endParaRPr lang="en-US" sz="1300" b="0" i="0" u="none" strike="noStrike">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a:effectLst/>
                        </a:rPr>
                        <a:t> </a:t>
                      </a:r>
                      <a:endParaRPr lang="en-US" sz="1300" b="0" i="0" u="none" strike="noStrike">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 </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r>
                        <a:rPr lang="en-US" sz="1300" b="1" u="none" strike="noStrike" dirty="0">
                          <a:effectLst/>
                        </a:rPr>
                        <a:t> </a:t>
                      </a:r>
                      <a:endParaRPr lang="en-US" sz="1300" b="1" i="0" u="none" strike="noStrike" dirty="0">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1434127602"/>
                  </a:ext>
                </a:extLst>
              </a:tr>
              <a:tr h="219302">
                <a:tc>
                  <a:txBody>
                    <a:bodyPr/>
                    <a:lstStyle/>
                    <a:p>
                      <a:pPr algn="l" fontAlgn="b"/>
                      <a:r>
                        <a:rPr lang="en-US" sz="1300" b="1" u="none" strike="noStrike" dirty="0">
                          <a:effectLst/>
                        </a:rPr>
                        <a:t>Total</a:t>
                      </a:r>
                      <a:endParaRPr lang="en-US" sz="1300" b="1" i="0" u="none" strike="noStrike" dirty="0">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438,653</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ctr" fontAlgn="b"/>
                      <a:r>
                        <a:rPr lang="en-US" sz="1300" u="none" strike="noStrike" dirty="0">
                          <a:effectLst/>
                        </a:rPr>
                        <a:t>1.00</a:t>
                      </a:r>
                      <a:endParaRPr lang="en-US" sz="1300" b="0" i="0" u="none" strike="noStrike" dirty="0">
                        <a:solidFill>
                          <a:srgbClr val="000000"/>
                        </a:solidFill>
                        <a:effectLst/>
                        <a:latin typeface="Arial" panose="020B0604020202020204" pitchFamily="34" charset="0"/>
                      </a:endParaRPr>
                    </a:p>
                  </a:txBody>
                  <a:tcPr marL="10280" marR="10280" marT="10280" marB="0" anchor="b"/>
                </a:tc>
                <a:tc>
                  <a:txBody>
                    <a:bodyPr/>
                    <a:lstStyle/>
                    <a:p>
                      <a:pPr algn="l" fontAlgn="b"/>
                      <a:r>
                        <a:rPr lang="en-US" sz="1300" b="1" u="none" strike="noStrike" dirty="0">
                          <a:effectLst/>
                        </a:rPr>
                        <a:t> $           28,009.60 </a:t>
                      </a:r>
                      <a:endParaRPr lang="en-US" sz="1300" b="1" i="0" u="none" strike="noStrike" dirty="0">
                        <a:solidFill>
                          <a:srgbClr val="000000"/>
                        </a:solidFill>
                        <a:effectLst/>
                        <a:latin typeface="Arial" panose="020B0604020202020204" pitchFamily="34" charset="0"/>
                      </a:endParaRPr>
                    </a:p>
                  </a:txBody>
                  <a:tcPr marL="10280" marR="10280" marT="10280" marB="0" anchor="b"/>
                </a:tc>
                <a:extLst>
                  <a:ext uri="{0D108BD9-81ED-4DB2-BD59-A6C34878D82A}">
                    <a16:rowId xmlns:a16="http://schemas.microsoft.com/office/drawing/2014/main" val="1928854528"/>
                  </a:ext>
                </a:extLst>
              </a:tr>
              <a:tr h="405023">
                <a:tc gridSpan="4">
                  <a:txBody>
                    <a:bodyPr/>
                    <a:lstStyle/>
                    <a:p>
                      <a:pPr algn="l" fontAlgn="b"/>
                      <a:r>
                        <a:rPr lang="en-US" sz="1300" u="none" strike="noStrike" dirty="0">
                          <a:effectLst/>
                        </a:rPr>
                        <a:t>*North Carolina Office of State Budget and Management – 2020 Census Results</a:t>
                      </a:r>
                      <a:endParaRPr lang="en-US" sz="1300" b="0" i="0" u="none" strike="noStrike" dirty="0">
                        <a:solidFill>
                          <a:srgbClr val="000000"/>
                        </a:solidFill>
                        <a:effectLst/>
                        <a:latin typeface="Calibri" panose="020F0502020204030204" pitchFamily="34" charset="0"/>
                      </a:endParaRPr>
                    </a:p>
                  </a:txBody>
                  <a:tcPr marL="98686" marR="98686" marT="49343" marB="49343"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2187126"/>
                  </a:ext>
                </a:extLst>
              </a:tr>
            </a:tbl>
          </a:graphicData>
        </a:graphic>
      </p:graphicFrame>
    </p:spTree>
    <p:extLst>
      <p:ext uri="{BB962C8B-B14F-4D97-AF65-F5344CB8AC3E}">
        <p14:creationId xmlns:p14="http://schemas.microsoft.com/office/powerpoint/2010/main" val="3789892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9333"/>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TAC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386996" y="1457281"/>
            <a:ext cx="8240482" cy="3741443"/>
          </a:xfrm>
        </p:spPr>
        <p:txBody>
          <a:bodyPr>
            <a:normAutofit/>
          </a:bodyPr>
          <a:lstStyle/>
          <a:p>
            <a:pPr marL="0" indent="0">
              <a:buNone/>
            </a:pPr>
            <a:r>
              <a:rPr lang="en-US" sz="3200" b="1" dirty="0">
                <a:latin typeface="Calibri" pitchFamily="34" charset="0"/>
              </a:rPr>
              <a:t>8. FY2022-2023 Planning Work Program (PWP)</a:t>
            </a:r>
          </a:p>
          <a:p>
            <a:pPr marL="0" indent="0">
              <a:buNone/>
            </a:pPr>
            <a:endParaRPr lang="en-US" sz="2400" dirty="0">
              <a:latin typeface="Calibri" pitchFamily="34" charset="0"/>
            </a:endParaRPr>
          </a:p>
          <a:p>
            <a:pPr marL="0" indent="0">
              <a:buNone/>
            </a:pPr>
            <a:r>
              <a:rPr lang="en-US" sz="2400" b="1" dirty="0">
                <a:latin typeface="Calibri" pitchFamily="34" charset="0"/>
              </a:rPr>
              <a:t>Proposed PWP was submitted to NCDOT Transportation Planning Division (TPD) and approved</a:t>
            </a:r>
          </a:p>
          <a:p>
            <a:pPr marL="0" indent="0">
              <a:buNone/>
            </a:pPr>
            <a:endParaRPr lang="en-US" sz="2400" dirty="0">
              <a:latin typeface="Calibri" pitchFamily="34" charset="0"/>
            </a:endParaRPr>
          </a:p>
          <a:p>
            <a:pPr marL="0" indent="0">
              <a:buNone/>
            </a:pPr>
            <a:r>
              <a:rPr lang="en-US" sz="2400" b="1" dirty="0">
                <a:solidFill>
                  <a:srgbClr val="FF0000"/>
                </a:solidFill>
                <a:latin typeface="Calibri" pitchFamily="34" charset="0"/>
              </a:rPr>
              <a:t>Looking for a motion to adopt the UCPRPO’s FY23 Planning Work Program (PWP) and recommend adoption by the TAC.</a:t>
            </a: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1404276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0" y="1294482"/>
            <a:ext cx="8978747" cy="5563518"/>
          </a:xfrm>
        </p:spPr>
        <p:txBody>
          <a:bodyPr>
            <a:normAutofit/>
          </a:bodyPr>
          <a:lstStyle/>
          <a:p>
            <a:pPr marL="0" indent="0">
              <a:buNone/>
            </a:pPr>
            <a:r>
              <a:rPr lang="en-US" sz="3600" b="1" dirty="0">
                <a:latin typeface="Calibri" pitchFamily="34" charset="0"/>
              </a:rPr>
              <a:t>9. Prioritization P6 Update</a:t>
            </a:r>
          </a:p>
          <a:p>
            <a:r>
              <a:rPr lang="en-US" sz="2400" dirty="0">
                <a:latin typeface="Calibri" pitchFamily="34" charset="0"/>
              </a:rPr>
              <a:t>The STI Workgroup continues to meet to help work through the process of developing the FY 2024-2033 State Transportation Improvement Program (STIP)</a:t>
            </a:r>
            <a:endParaRPr lang="en-US" dirty="0"/>
          </a:p>
          <a:p>
            <a:r>
              <a:rPr lang="en-US" b="1" dirty="0"/>
              <a:t>The NCDOT Board of Transportation continues to work through how to address committed versus non-committed projects and how or if to include non-committed projects in the STIP.</a:t>
            </a:r>
            <a:endParaRPr lang="en-US" sz="2400" b="1" dirty="0">
              <a:latin typeface="Calibri" pitchFamily="34" charset="0"/>
            </a:endParaRPr>
          </a:p>
          <a:p>
            <a:pPr marL="0" indent="0">
              <a:buNone/>
            </a:pPr>
            <a:endParaRPr lang="en-US" sz="24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8397767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pic>
        <p:nvPicPr>
          <p:cNvPr id="2" name="Picture 1">
            <a:extLst>
              <a:ext uri="{FF2B5EF4-FFF2-40B4-BE49-F238E27FC236}">
                <a16:creationId xmlns:a16="http://schemas.microsoft.com/office/drawing/2014/main" id="{317EB840-F3D2-454E-858C-79D27516E06E}"/>
              </a:ext>
            </a:extLst>
          </p:cNvPr>
          <p:cNvPicPr>
            <a:picLocks noChangeAspect="1"/>
          </p:cNvPicPr>
          <p:nvPr/>
        </p:nvPicPr>
        <p:blipFill>
          <a:blip r:embed="rId5"/>
          <a:stretch>
            <a:fillRect/>
          </a:stretch>
        </p:blipFill>
        <p:spPr>
          <a:xfrm>
            <a:off x="-1" y="1241304"/>
            <a:ext cx="9144000" cy="5616696"/>
          </a:xfrm>
          <a:prstGeom prst="rect">
            <a:avLst/>
          </a:prstGeom>
        </p:spPr>
      </p:pic>
    </p:spTree>
    <p:extLst>
      <p:ext uri="{BB962C8B-B14F-4D97-AF65-F5344CB8AC3E}">
        <p14:creationId xmlns:p14="http://schemas.microsoft.com/office/powerpoint/2010/main" val="30499552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72696" y="1043613"/>
            <a:ext cx="8702042" cy="5155107"/>
          </a:xfrm>
        </p:spPr>
        <p:txBody>
          <a:bodyPr>
            <a:normAutofit/>
          </a:bodyPr>
          <a:lstStyle/>
          <a:p>
            <a:pPr marL="0" indent="0">
              <a:buNone/>
            </a:pPr>
            <a:r>
              <a:rPr lang="en-US" sz="2700" b="1" dirty="0">
                <a:latin typeface="Calibri" pitchFamily="34" charset="0"/>
              </a:rPr>
              <a:t>10. Neuse River Trail Clayton to Smithfield Updated</a:t>
            </a:r>
            <a:br>
              <a:rPr lang="en-US" sz="2700" b="1" dirty="0">
                <a:latin typeface="Calibri" pitchFamily="34" charset="0"/>
              </a:rPr>
            </a:br>
            <a:endParaRPr lang="en-US" sz="1800" dirty="0">
              <a:latin typeface="Calibri" pitchFamily="34" charset="0"/>
            </a:endParaRPr>
          </a:p>
          <a:p>
            <a:r>
              <a:rPr lang="en-US" sz="2000" b="1" dirty="0">
                <a:latin typeface="Calibri" pitchFamily="34" charset="0"/>
              </a:rPr>
              <a:t>The next NRT Workgroup meeting is scheduled for March 16, 2022 at 1:30pm</a:t>
            </a:r>
          </a:p>
          <a:p>
            <a:r>
              <a:rPr lang="en-US" sz="2000" b="1" dirty="0">
                <a:latin typeface="Calibri" pitchFamily="34" charset="0"/>
              </a:rPr>
              <a:t>Neuse River Trail Public meeting (drop in style) scheduled for:</a:t>
            </a:r>
          </a:p>
          <a:p>
            <a:pPr marL="0" indent="0">
              <a:buNone/>
            </a:pPr>
            <a:r>
              <a:rPr lang="en-US" sz="2000" dirty="0">
                <a:latin typeface="Calibri" pitchFamily="34" charset="0"/>
              </a:rPr>
              <a:t>Time:	Tuesday - April 26, 2022</a:t>
            </a:r>
            <a:br>
              <a:rPr lang="en-US" sz="2000" dirty="0">
                <a:latin typeface="Calibri" pitchFamily="34" charset="0"/>
              </a:rPr>
            </a:br>
            <a:r>
              <a:rPr lang="en-US" sz="2000" dirty="0">
                <a:latin typeface="Calibri" pitchFamily="34" charset="0"/>
              </a:rPr>
              <a:t>	@ 5:00pm to 7:00pm</a:t>
            </a:r>
          </a:p>
          <a:p>
            <a:pPr marL="0" indent="0">
              <a:buNone/>
            </a:pPr>
            <a:r>
              <a:rPr lang="en-US" sz="2000" dirty="0">
                <a:latin typeface="Calibri" pitchFamily="34" charset="0"/>
              </a:rPr>
              <a:t>Location: Smithfield Recreation &amp; Aquatics Center</a:t>
            </a:r>
            <a:br>
              <a:rPr lang="en-US" sz="2000" dirty="0">
                <a:latin typeface="Calibri" pitchFamily="34" charset="0"/>
              </a:rPr>
            </a:br>
            <a:r>
              <a:rPr lang="en-US" sz="2000" dirty="0">
                <a:latin typeface="Calibri" pitchFamily="34" charset="0"/>
              </a:rPr>
              <a:t>	  600 M. </a:t>
            </a:r>
            <a:r>
              <a:rPr lang="en-US" sz="2000" dirty="0" err="1">
                <a:latin typeface="Calibri" pitchFamily="34" charset="0"/>
              </a:rPr>
              <a:t>Durwood</a:t>
            </a:r>
            <a:r>
              <a:rPr lang="en-US" sz="2000" dirty="0">
                <a:latin typeface="Calibri" pitchFamily="34" charset="0"/>
              </a:rPr>
              <a:t> Stephenson Hwy	</a:t>
            </a:r>
            <a:br>
              <a:rPr lang="en-US" sz="2000" dirty="0">
                <a:latin typeface="Calibri" pitchFamily="34" charset="0"/>
              </a:rPr>
            </a:br>
            <a:r>
              <a:rPr lang="en-US" sz="2000" dirty="0">
                <a:latin typeface="Calibri" pitchFamily="34" charset="0"/>
              </a:rPr>
              <a:t>	  Smithfield, NC 27577</a:t>
            </a:r>
            <a:br>
              <a:rPr lang="en-US" sz="2000" dirty="0">
                <a:latin typeface="Calibri" pitchFamily="34" charset="0"/>
              </a:rPr>
            </a:br>
            <a:r>
              <a:rPr lang="en-US" sz="2000" dirty="0">
                <a:latin typeface="Calibri" pitchFamily="34" charset="0"/>
              </a:rPr>
              <a:t>	  919-934-1408</a:t>
            </a:r>
          </a:p>
        </p:txBody>
      </p:sp>
      <p:pic>
        <p:nvPicPr>
          <p:cNvPr id="3" name="Picture 2">
            <a:extLst>
              <a:ext uri="{FF2B5EF4-FFF2-40B4-BE49-F238E27FC236}">
                <a16:creationId xmlns:a16="http://schemas.microsoft.com/office/drawing/2014/main" id="{3AF62ADF-C4BC-774E-AE5D-0D348EB856BD}"/>
              </a:ext>
            </a:extLst>
          </p:cNvPr>
          <p:cNvPicPr>
            <a:picLocks noChangeAspect="1"/>
          </p:cNvPicPr>
          <p:nvPr/>
        </p:nvPicPr>
        <p:blipFill>
          <a:blip r:embed="rId5"/>
          <a:stretch>
            <a:fillRect/>
          </a:stretch>
        </p:blipFill>
        <p:spPr>
          <a:xfrm>
            <a:off x="2840612" y="4159567"/>
            <a:ext cx="6376083" cy="2653976"/>
          </a:xfrm>
          <a:prstGeom prst="rect">
            <a:avLst/>
          </a:prstGeom>
        </p:spPr>
      </p:pic>
    </p:spTree>
    <p:extLst>
      <p:ext uri="{BB962C8B-B14F-4D97-AF65-F5344CB8AC3E}">
        <p14:creationId xmlns:p14="http://schemas.microsoft.com/office/powerpoint/2010/main" val="15959468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0" y="1053455"/>
            <a:ext cx="9058274" cy="5563518"/>
          </a:xfrm>
        </p:spPr>
        <p:txBody>
          <a:bodyPr>
            <a:normAutofit/>
          </a:bodyPr>
          <a:lstStyle/>
          <a:p>
            <a:pPr marL="0" indent="0">
              <a:buNone/>
            </a:pPr>
            <a:r>
              <a:rPr lang="en-US" sz="2700" b="1" dirty="0">
                <a:latin typeface="Calibri" pitchFamily="34" charset="0"/>
              </a:rPr>
              <a:t>8. NC Statewide Bike Route Update</a:t>
            </a:r>
          </a:p>
          <a:p>
            <a:pPr marL="0" indent="0">
              <a:buNone/>
            </a:pPr>
            <a:r>
              <a:rPr lang="en-US" sz="1500" dirty="0">
                <a:latin typeface="Calibri" pitchFamily="34" charset="0"/>
              </a:rPr>
              <a:t>The NC bicycle route system was developed in 1974 because of the Bicycle and Bikeway Act. It was last updated in 2013. NCDOT is now initiating another update to the route system based on a more current review of existing and planned bicycle facilities throughout the State. The public is invited to help identify additional potential changes to the system, based on recent roadway projects, local planning, and local knowledge and understanding of the routes.</a:t>
            </a:r>
          </a:p>
        </p:txBody>
      </p:sp>
      <p:pic>
        <p:nvPicPr>
          <p:cNvPr id="3" name="Picture 2" descr="Graphical user interface, text, application&#10;&#10;Description automatically generated">
            <a:extLst>
              <a:ext uri="{FF2B5EF4-FFF2-40B4-BE49-F238E27FC236}">
                <a16:creationId xmlns:a16="http://schemas.microsoft.com/office/drawing/2014/main" id="{AFF0828C-B2BA-F642-B2ED-1BC8FE46DC68}"/>
              </a:ext>
            </a:extLst>
          </p:cNvPr>
          <p:cNvPicPr>
            <a:picLocks noChangeAspect="1"/>
          </p:cNvPicPr>
          <p:nvPr/>
        </p:nvPicPr>
        <p:blipFill>
          <a:blip r:embed="rId5"/>
          <a:stretch>
            <a:fillRect/>
          </a:stretch>
        </p:blipFill>
        <p:spPr>
          <a:xfrm>
            <a:off x="3371604" y="2672723"/>
            <a:ext cx="5698710" cy="3522015"/>
          </a:xfrm>
          <a:prstGeom prst="rect">
            <a:avLst/>
          </a:prstGeom>
        </p:spPr>
      </p:pic>
      <p:sp>
        <p:nvSpPr>
          <p:cNvPr id="5" name="TextBox 4">
            <a:extLst>
              <a:ext uri="{FF2B5EF4-FFF2-40B4-BE49-F238E27FC236}">
                <a16:creationId xmlns:a16="http://schemas.microsoft.com/office/drawing/2014/main" id="{EC68FD41-56C5-1F40-9EBD-4C9E594403F5}"/>
              </a:ext>
            </a:extLst>
          </p:cNvPr>
          <p:cNvSpPr txBox="1"/>
          <p:nvPr/>
        </p:nvSpPr>
        <p:spPr>
          <a:xfrm>
            <a:off x="42862" y="2898755"/>
            <a:ext cx="3398981" cy="4062651"/>
          </a:xfrm>
          <a:prstGeom prst="rect">
            <a:avLst/>
          </a:prstGeom>
          <a:noFill/>
        </p:spPr>
        <p:txBody>
          <a:bodyPr wrap="square" rtlCol="0">
            <a:spAutoFit/>
          </a:bodyPr>
          <a:lstStyle/>
          <a:p>
            <a:r>
              <a:rPr lang="en-US" sz="2400" b="1" dirty="0"/>
              <a:t>To provide input visit the NCDOT State Bike Route System Public Input Map:</a:t>
            </a:r>
          </a:p>
          <a:p>
            <a:endParaRPr lang="en-US" sz="2400" b="1" dirty="0"/>
          </a:p>
          <a:p>
            <a:r>
              <a:rPr lang="en-US" sz="2400" b="1" dirty="0">
                <a:hlinkClick r:id="rId6"/>
              </a:rPr>
              <a:t>https://ncdot.altaplanning.cloud/</a:t>
            </a:r>
            <a:br>
              <a:rPr lang="en-US" sz="2400" b="1" dirty="0"/>
            </a:br>
            <a:endParaRPr lang="en-US" sz="2400" b="1" dirty="0"/>
          </a:p>
          <a:p>
            <a:r>
              <a:rPr lang="en-US" sz="2400" b="1" dirty="0"/>
              <a:t>Input will be accepted until March 14, 2022.</a:t>
            </a:r>
          </a:p>
          <a:p>
            <a:endParaRPr lang="en-US" dirty="0"/>
          </a:p>
        </p:txBody>
      </p:sp>
    </p:spTree>
    <p:extLst>
      <p:ext uri="{BB962C8B-B14F-4D97-AF65-F5344CB8AC3E}">
        <p14:creationId xmlns:p14="http://schemas.microsoft.com/office/powerpoint/2010/main" val="13232272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72696" y="1002516"/>
            <a:ext cx="8702042" cy="5155107"/>
          </a:xfrm>
        </p:spPr>
        <p:txBody>
          <a:bodyPr>
            <a:normAutofit/>
          </a:bodyPr>
          <a:lstStyle/>
          <a:p>
            <a:pPr marL="0" indent="0">
              <a:buNone/>
            </a:pPr>
            <a:r>
              <a:rPr lang="en-US" sz="2700" b="1" dirty="0">
                <a:latin typeface="Calibri" pitchFamily="34" charset="0"/>
              </a:rPr>
              <a:t>12. COVID-19 Traffic Update</a:t>
            </a:r>
          </a:p>
          <a:p>
            <a:pPr marL="0" indent="0">
              <a:buNone/>
            </a:pPr>
            <a:r>
              <a:rPr lang="en-US" sz="1800" dirty="0">
                <a:latin typeface="Calibri" pitchFamily="34" charset="0"/>
              </a:rPr>
              <a:t>Traffic volume is gradually getting back to pre-COVID levels.</a:t>
            </a:r>
          </a:p>
        </p:txBody>
      </p:sp>
      <p:pic>
        <p:nvPicPr>
          <p:cNvPr id="4" name="Picture 3" descr="Chart, waterfall chart&#10;&#10;Description automatically generated">
            <a:extLst>
              <a:ext uri="{FF2B5EF4-FFF2-40B4-BE49-F238E27FC236}">
                <a16:creationId xmlns:a16="http://schemas.microsoft.com/office/drawing/2014/main" id="{A73BC57C-84CE-5346-BB8D-84AD99DCDDB9}"/>
              </a:ext>
            </a:extLst>
          </p:cNvPr>
          <p:cNvPicPr>
            <a:picLocks noChangeAspect="1"/>
          </p:cNvPicPr>
          <p:nvPr/>
        </p:nvPicPr>
        <p:blipFill>
          <a:blip r:embed="rId5"/>
          <a:stretch>
            <a:fillRect/>
          </a:stretch>
        </p:blipFill>
        <p:spPr>
          <a:xfrm>
            <a:off x="1176390" y="1774089"/>
            <a:ext cx="6899098" cy="5083911"/>
          </a:xfrm>
          <a:prstGeom prst="rect">
            <a:avLst/>
          </a:prstGeom>
        </p:spPr>
      </p:pic>
    </p:spTree>
    <p:extLst>
      <p:ext uri="{BB962C8B-B14F-4D97-AF65-F5344CB8AC3E}">
        <p14:creationId xmlns:p14="http://schemas.microsoft.com/office/powerpoint/2010/main" val="6375111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1"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72696" y="1002516"/>
            <a:ext cx="8702042" cy="5155107"/>
          </a:xfrm>
        </p:spPr>
        <p:txBody>
          <a:bodyPr>
            <a:normAutofit/>
          </a:bodyPr>
          <a:lstStyle/>
          <a:p>
            <a:pPr marL="0" indent="0">
              <a:buNone/>
            </a:pPr>
            <a:r>
              <a:rPr lang="en-US" sz="2700" b="1" dirty="0">
                <a:latin typeface="Calibri" pitchFamily="34" charset="0"/>
              </a:rPr>
              <a:t>12. COVID-19 Traffic Update</a:t>
            </a:r>
          </a:p>
        </p:txBody>
      </p:sp>
      <p:pic>
        <p:nvPicPr>
          <p:cNvPr id="3" name="Picture 2" descr="Chart, bar chart&#10;&#10;Description automatically generated">
            <a:extLst>
              <a:ext uri="{FF2B5EF4-FFF2-40B4-BE49-F238E27FC236}">
                <a16:creationId xmlns:a16="http://schemas.microsoft.com/office/drawing/2014/main" id="{021944EA-2BC2-2544-A26B-CBEC6D7B5C4A}"/>
              </a:ext>
            </a:extLst>
          </p:cNvPr>
          <p:cNvPicPr>
            <a:picLocks noChangeAspect="1"/>
          </p:cNvPicPr>
          <p:nvPr/>
        </p:nvPicPr>
        <p:blipFill>
          <a:blip r:embed="rId5"/>
          <a:stretch>
            <a:fillRect/>
          </a:stretch>
        </p:blipFill>
        <p:spPr>
          <a:xfrm>
            <a:off x="940085" y="1464882"/>
            <a:ext cx="7263829" cy="5338208"/>
          </a:xfrm>
          <a:prstGeom prst="rect">
            <a:avLst/>
          </a:prstGeom>
        </p:spPr>
      </p:pic>
    </p:spTree>
    <p:extLst>
      <p:ext uri="{BB962C8B-B14F-4D97-AF65-F5344CB8AC3E}">
        <p14:creationId xmlns:p14="http://schemas.microsoft.com/office/powerpoint/2010/main" val="38012397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1"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72696" y="1002516"/>
            <a:ext cx="8702042" cy="5155107"/>
          </a:xfrm>
        </p:spPr>
        <p:txBody>
          <a:bodyPr>
            <a:normAutofit/>
          </a:bodyPr>
          <a:lstStyle/>
          <a:p>
            <a:pPr marL="0" indent="0">
              <a:buNone/>
            </a:pPr>
            <a:r>
              <a:rPr lang="en-US" sz="2700" b="1" dirty="0">
                <a:latin typeface="Calibri" pitchFamily="34" charset="0"/>
              </a:rPr>
              <a:t>12. COVID-19 Traffic Update</a:t>
            </a:r>
          </a:p>
        </p:txBody>
      </p:sp>
      <p:pic>
        <p:nvPicPr>
          <p:cNvPr id="4" name="Picture 3" descr="Table&#10;&#10;Description automatically generated">
            <a:extLst>
              <a:ext uri="{FF2B5EF4-FFF2-40B4-BE49-F238E27FC236}">
                <a16:creationId xmlns:a16="http://schemas.microsoft.com/office/drawing/2014/main" id="{80B3FEAF-7DB3-AC4E-9172-25040FEEFB40}"/>
              </a:ext>
            </a:extLst>
          </p:cNvPr>
          <p:cNvPicPr>
            <a:picLocks noChangeAspect="1"/>
          </p:cNvPicPr>
          <p:nvPr/>
        </p:nvPicPr>
        <p:blipFill>
          <a:blip r:embed="rId5"/>
          <a:stretch>
            <a:fillRect/>
          </a:stretch>
        </p:blipFill>
        <p:spPr>
          <a:xfrm>
            <a:off x="1027416" y="1464882"/>
            <a:ext cx="7258692" cy="5208819"/>
          </a:xfrm>
          <a:prstGeom prst="rect">
            <a:avLst/>
          </a:prstGeom>
        </p:spPr>
      </p:pic>
    </p:spTree>
    <p:extLst>
      <p:ext uri="{BB962C8B-B14F-4D97-AF65-F5344CB8AC3E}">
        <p14:creationId xmlns:p14="http://schemas.microsoft.com/office/powerpoint/2010/main" val="2732267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1"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331289"/>
            <a:ext cx="8702042" cy="5155107"/>
          </a:xfrm>
        </p:spPr>
        <p:txBody>
          <a:bodyPr>
            <a:normAutofit/>
          </a:bodyPr>
          <a:lstStyle/>
          <a:p>
            <a:pPr marL="0" indent="0">
              <a:buNone/>
            </a:pPr>
            <a:r>
              <a:rPr lang="en-US" sz="2700" b="1" dirty="0">
                <a:latin typeface="Calibri" pitchFamily="34" charset="0"/>
              </a:rPr>
              <a:t>12. COVID-19 Traffic Update</a:t>
            </a:r>
          </a:p>
        </p:txBody>
      </p:sp>
      <p:pic>
        <p:nvPicPr>
          <p:cNvPr id="3" name="Picture 2" descr="Chart, line chart&#10;&#10;Description automatically generated">
            <a:extLst>
              <a:ext uri="{FF2B5EF4-FFF2-40B4-BE49-F238E27FC236}">
                <a16:creationId xmlns:a16="http://schemas.microsoft.com/office/drawing/2014/main" id="{D9D3D2C1-3C76-BF49-BF6B-5B7C58B1C3AD}"/>
              </a:ext>
            </a:extLst>
          </p:cNvPr>
          <p:cNvPicPr>
            <a:picLocks noChangeAspect="1"/>
          </p:cNvPicPr>
          <p:nvPr/>
        </p:nvPicPr>
        <p:blipFill>
          <a:blip r:embed="rId5"/>
          <a:stretch>
            <a:fillRect/>
          </a:stretch>
        </p:blipFill>
        <p:spPr>
          <a:xfrm>
            <a:off x="147872" y="2280863"/>
            <a:ext cx="8850733" cy="3458845"/>
          </a:xfrm>
          <a:prstGeom prst="rect">
            <a:avLst/>
          </a:prstGeom>
        </p:spPr>
      </p:pic>
    </p:spTree>
    <p:extLst>
      <p:ext uri="{BB962C8B-B14F-4D97-AF65-F5344CB8AC3E}">
        <p14:creationId xmlns:p14="http://schemas.microsoft.com/office/powerpoint/2010/main" val="4986061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1"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5" y="1331289"/>
            <a:ext cx="8702042" cy="5155107"/>
          </a:xfrm>
        </p:spPr>
        <p:txBody>
          <a:bodyPr>
            <a:normAutofit/>
          </a:bodyPr>
          <a:lstStyle/>
          <a:p>
            <a:pPr marL="0" indent="0">
              <a:buNone/>
            </a:pPr>
            <a:r>
              <a:rPr lang="en-US" sz="2700" b="1" dirty="0">
                <a:latin typeface="Calibri" pitchFamily="34" charset="0"/>
              </a:rPr>
              <a:t>13. TAC Member Ethics Reminder</a:t>
            </a:r>
          </a:p>
          <a:p>
            <a:pPr marL="0" indent="0">
              <a:buNone/>
            </a:pPr>
            <a:endParaRPr lang="en-US" sz="2700" b="1" dirty="0">
              <a:latin typeface="Calibri" pitchFamily="34" charset="0"/>
            </a:endParaRPr>
          </a:p>
          <a:p>
            <a:pPr marL="0" indent="0">
              <a:buNone/>
            </a:pPr>
            <a:r>
              <a:rPr lang="en-US" sz="2400" b="1" dirty="0">
                <a:latin typeface="Calibri" pitchFamily="34" charset="0"/>
              </a:rPr>
              <a:t>Please remind your TAC members to file their Ethics filings by April 15, 2022.</a:t>
            </a:r>
          </a:p>
          <a:p>
            <a:pPr marL="0" indent="0">
              <a:buNone/>
            </a:pPr>
            <a:endParaRPr lang="en-US" sz="2400" b="1" dirty="0">
              <a:latin typeface="Calibri" pitchFamily="34" charset="0"/>
            </a:endParaRPr>
          </a:p>
          <a:p>
            <a:pPr marL="0" indent="0">
              <a:buNone/>
            </a:pPr>
            <a:r>
              <a:rPr lang="en-US" sz="2400" b="1" dirty="0">
                <a:latin typeface="Calibri" pitchFamily="34" charset="0"/>
              </a:rPr>
              <a:t>Both the Statement of Economic Interest (SEI) and the Real Estate Disclosure forms must be completed.</a:t>
            </a:r>
          </a:p>
          <a:p>
            <a:pPr marL="0" indent="0">
              <a:buNone/>
            </a:pPr>
            <a:endParaRPr lang="en-US" sz="1600" b="1" dirty="0">
              <a:latin typeface="Calibri" pitchFamily="34" charset="0"/>
            </a:endParaRPr>
          </a:p>
          <a:p>
            <a:pPr marL="0" indent="0">
              <a:buNone/>
            </a:pPr>
            <a:r>
              <a:rPr lang="en-US" sz="1600" b="1" dirty="0">
                <a:latin typeface="Calibri" pitchFamily="34" charset="0"/>
              </a:rPr>
              <a:t>As of 2/21/2022 the following have filed:</a:t>
            </a:r>
          </a:p>
          <a:p>
            <a:pPr marL="0" indent="0">
              <a:buNone/>
            </a:pPr>
            <a:r>
              <a:rPr lang="en-US" sz="1600" b="1" dirty="0">
                <a:latin typeface="Calibri" pitchFamily="34" charset="0"/>
              </a:rPr>
              <a:t>Miranda Boykin, Sims</a:t>
            </a:r>
            <a:br>
              <a:rPr lang="en-US" sz="1600" b="1" dirty="0">
                <a:latin typeface="Calibri" pitchFamily="34" charset="0"/>
              </a:rPr>
            </a:br>
            <a:r>
              <a:rPr lang="en-US" sz="1600" b="1" dirty="0">
                <a:latin typeface="Calibri" pitchFamily="34" charset="0"/>
              </a:rPr>
              <a:t>Oscar Mabry, Pinetops</a:t>
            </a:r>
            <a:br>
              <a:rPr lang="en-US" sz="1600" b="1" dirty="0">
                <a:latin typeface="Calibri" pitchFamily="34" charset="0"/>
              </a:rPr>
            </a:br>
            <a:r>
              <a:rPr lang="en-US" sz="1600" b="1" dirty="0">
                <a:latin typeface="Calibri" pitchFamily="34" charset="0"/>
              </a:rPr>
              <a:t>Bruce McKay, Selma</a:t>
            </a:r>
            <a:br>
              <a:rPr lang="en-US" sz="1600" b="1" dirty="0">
                <a:latin typeface="Calibri" pitchFamily="34" charset="0"/>
              </a:rPr>
            </a:br>
            <a:r>
              <a:rPr lang="en-US" sz="1600" b="1" dirty="0">
                <a:latin typeface="Calibri" pitchFamily="34" charset="0"/>
              </a:rPr>
              <a:t>Wayne Outlaw, Nash</a:t>
            </a:r>
          </a:p>
          <a:p>
            <a:pPr marL="0" indent="0">
              <a:buNone/>
            </a:pPr>
            <a:endParaRPr lang="en-US" sz="2400" b="1" dirty="0">
              <a:latin typeface="Calibri" pitchFamily="34" charset="0"/>
            </a:endParaRPr>
          </a:p>
        </p:txBody>
      </p:sp>
    </p:spTree>
    <p:extLst>
      <p:ext uri="{BB962C8B-B14F-4D97-AF65-F5344CB8AC3E}">
        <p14:creationId xmlns:p14="http://schemas.microsoft.com/office/powerpoint/2010/main" val="23792667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8567089" cy="5155107"/>
          </a:xfrm>
        </p:spPr>
        <p:txBody>
          <a:bodyPr>
            <a:normAutofit/>
          </a:bodyPr>
          <a:lstStyle/>
          <a:p>
            <a:pPr marL="0" indent="0">
              <a:buNone/>
            </a:pPr>
            <a:r>
              <a:rPr lang="en-US" sz="2700" b="1" dirty="0">
                <a:latin typeface="Calibri" pitchFamily="34" charset="0"/>
              </a:rPr>
              <a:t>14. US 70 Commission</a:t>
            </a:r>
          </a:p>
          <a:p>
            <a:pPr marL="0" indent="0">
              <a:buNone/>
            </a:pPr>
            <a:endParaRPr lang="en-US" sz="2700" b="1" dirty="0">
              <a:latin typeface="Calibri" pitchFamily="34" charset="0"/>
            </a:endParaRPr>
          </a:p>
          <a:p>
            <a:pPr marL="0" indent="0">
              <a:buNone/>
            </a:pPr>
            <a:r>
              <a:rPr lang="en-US" sz="2000" dirty="0">
                <a:latin typeface="Calibri" pitchFamily="34" charset="0"/>
              </a:rPr>
              <a:t>No report. The Commission as not met since December 9</a:t>
            </a:r>
            <a:r>
              <a:rPr lang="en-US" sz="2000" baseline="30000" dirty="0">
                <a:latin typeface="Calibri" pitchFamily="34" charset="0"/>
              </a:rPr>
              <a:t>th</a:t>
            </a:r>
            <a:r>
              <a:rPr lang="en-US" sz="2000" dirty="0">
                <a:latin typeface="Calibri" pitchFamily="34" charset="0"/>
              </a:rPr>
              <a:t> meeting.</a:t>
            </a:r>
          </a:p>
          <a:p>
            <a:pPr marL="0" indent="0">
              <a:buNone/>
            </a:pPr>
            <a:endParaRPr lang="en-US" sz="2000" dirty="0">
              <a:latin typeface="Calibri" pitchFamily="34" charset="0"/>
            </a:endParaRPr>
          </a:p>
          <a:p>
            <a:pPr marL="0" indent="0">
              <a:buNone/>
            </a:pPr>
            <a:r>
              <a:rPr lang="en-US" sz="2000" b="1" dirty="0">
                <a:latin typeface="Calibri" pitchFamily="34" charset="0"/>
              </a:rPr>
              <a:t>Next meeting is scheduled for:</a:t>
            </a:r>
          </a:p>
          <a:p>
            <a:pPr marL="0" indent="0">
              <a:buNone/>
            </a:pPr>
            <a:r>
              <a:rPr lang="en-US" sz="2000" dirty="0">
                <a:latin typeface="Calibri" pitchFamily="34" charset="0"/>
              </a:rPr>
              <a:t>	</a:t>
            </a:r>
          </a:p>
          <a:p>
            <a:pPr marL="0" indent="0">
              <a:buNone/>
            </a:pPr>
            <a:r>
              <a:rPr lang="en-US" sz="2000" dirty="0">
                <a:latin typeface="Calibri" pitchFamily="34" charset="0"/>
              </a:rPr>
              <a:t>	</a:t>
            </a:r>
            <a:r>
              <a:rPr lang="en-US" sz="2000" b="1" dirty="0">
                <a:latin typeface="Calibri" pitchFamily="34" charset="0"/>
              </a:rPr>
              <a:t>Wednesday, March 16, 2022 @ 1:30pm</a:t>
            </a:r>
          </a:p>
          <a:p>
            <a:pPr marL="0" indent="0">
              <a:buNone/>
            </a:pPr>
            <a:r>
              <a:rPr lang="en-US" sz="2000" b="1" dirty="0">
                <a:latin typeface="Calibri" pitchFamily="34" charset="0"/>
              </a:rPr>
              <a:t>	Johnston County Ag Center</a:t>
            </a:r>
          </a:p>
          <a:p>
            <a:pPr marL="0" indent="0">
              <a:buNone/>
            </a:pPr>
            <a:r>
              <a:rPr lang="en-US" sz="2000" b="1" dirty="0">
                <a:latin typeface="Calibri" pitchFamily="34" charset="0"/>
              </a:rPr>
              <a:t>	2736 NC 210</a:t>
            </a:r>
          </a:p>
          <a:p>
            <a:pPr marL="0" indent="0">
              <a:buNone/>
            </a:pPr>
            <a:r>
              <a:rPr lang="en-US" sz="2000" b="1" dirty="0">
                <a:latin typeface="Calibri" pitchFamily="34" charset="0"/>
              </a:rPr>
              <a:t>	Smithfield, NC  27577</a:t>
            </a:r>
          </a:p>
          <a:p>
            <a:pPr marL="0" indent="0">
              <a:buNone/>
            </a:pPr>
            <a:r>
              <a:rPr lang="en-US" sz="2000" dirty="0">
                <a:latin typeface="Calibri" pitchFamily="34" charset="0"/>
              </a:rPr>
              <a:t>	</a:t>
            </a:r>
          </a:p>
          <a:p>
            <a:pPr marL="0" indent="0">
              <a:buNone/>
            </a:pPr>
            <a:endParaRPr lang="en-US" sz="2000" dirty="0">
              <a:latin typeface="Calibri" pitchFamily="34" charset="0"/>
            </a:endParaRPr>
          </a:p>
        </p:txBody>
      </p:sp>
    </p:spTree>
    <p:extLst>
      <p:ext uri="{BB962C8B-B14F-4D97-AF65-F5344CB8AC3E}">
        <p14:creationId xmlns:p14="http://schemas.microsoft.com/office/powerpoint/2010/main" val="15671897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8702042" cy="5155107"/>
          </a:xfrm>
        </p:spPr>
        <p:txBody>
          <a:bodyPr>
            <a:normAutofit/>
          </a:bodyPr>
          <a:lstStyle/>
          <a:p>
            <a:pPr marL="0" indent="0">
              <a:buNone/>
            </a:pPr>
            <a:r>
              <a:rPr lang="en-US" sz="2700" b="1" dirty="0">
                <a:latin typeface="Calibri" pitchFamily="34" charset="0"/>
              </a:rPr>
              <a:t>15. Hwy 17/64 Association</a:t>
            </a:r>
            <a:endParaRPr lang="en-US" sz="1800" dirty="0">
              <a:latin typeface="Calibri" pitchFamily="34" charset="0"/>
            </a:endParaRPr>
          </a:p>
          <a:p>
            <a:pPr marL="0" indent="0">
              <a:buNone/>
            </a:pPr>
            <a:r>
              <a:rPr lang="en-US" sz="2000" dirty="0">
                <a:latin typeface="Calibri" pitchFamily="34" charset="0"/>
              </a:rPr>
              <a:t>The Hwy 17/64 Association met on January 26, 2022.</a:t>
            </a:r>
          </a:p>
          <a:p>
            <a:pPr marL="0" indent="0">
              <a:buNone/>
            </a:pPr>
            <a:endParaRPr lang="en-US" sz="2000" dirty="0">
              <a:latin typeface="Calibri" pitchFamily="34" charset="0"/>
            </a:endParaRPr>
          </a:p>
          <a:p>
            <a:pPr marL="0" indent="0">
              <a:buNone/>
            </a:pPr>
            <a:r>
              <a:rPr lang="en-US" sz="2000" dirty="0">
                <a:latin typeface="Calibri" pitchFamily="34" charset="0"/>
              </a:rPr>
              <a:t>John Sullivan, FHWA provided a presentation:</a:t>
            </a:r>
          </a:p>
          <a:p>
            <a:r>
              <a:rPr lang="en-US" sz="2000" dirty="0">
                <a:latin typeface="Calibri" pitchFamily="34" charset="0"/>
              </a:rPr>
              <a:t>The IIJA is the greatest investment in infrastructure in over 30 years.</a:t>
            </a:r>
          </a:p>
          <a:p>
            <a:r>
              <a:rPr lang="en-US" sz="2000" dirty="0">
                <a:latin typeface="Calibri" pitchFamily="34" charset="0"/>
              </a:rPr>
              <a:t>$550B in new revenue in infrastructure with interactions with many different departments and programs.</a:t>
            </a:r>
          </a:p>
          <a:p>
            <a:r>
              <a:rPr lang="en-US" sz="2000" dirty="0">
                <a:latin typeface="Calibri" pitchFamily="34" charset="0"/>
              </a:rPr>
              <a:t>Discretionary funds for a wide range of recipients; NCDOTs not among some of these funds, concern on how to work with FHWA to ensure funds are spent controlled and correctly.</a:t>
            </a:r>
          </a:p>
          <a:p>
            <a:r>
              <a:rPr lang="en-US" sz="2000" dirty="0">
                <a:latin typeface="Calibri" pitchFamily="34" charset="0"/>
              </a:rPr>
              <a:t>Bridge Program – 15% must be spent on non-state bridges.</a:t>
            </a:r>
          </a:p>
          <a:p>
            <a:r>
              <a:rPr lang="en-US" sz="2000" dirty="0">
                <a:latin typeface="Calibri" pitchFamily="34" charset="0"/>
              </a:rPr>
              <a:t>Focus is on resiliency and equity or projects that help transportation disadvantaged.</a:t>
            </a: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spTree>
    <p:extLst>
      <p:ext uri="{BB962C8B-B14F-4D97-AF65-F5344CB8AC3E}">
        <p14:creationId xmlns:p14="http://schemas.microsoft.com/office/powerpoint/2010/main" val="41002619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8702042" cy="5155107"/>
          </a:xfrm>
        </p:spPr>
        <p:txBody>
          <a:bodyPr>
            <a:normAutofit/>
          </a:bodyPr>
          <a:lstStyle/>
          <a:p>
            <a:pPr marL="0" indent="0">
              <a:buNone/>
            </a:pPr>
            <a:r>
              <a:rPr lang="en-US" sz="2700" b="1" dirty="0">
                <a:latin typeface="Calibri" pitchFamily="34" charset="0"/>
              </a:rPr>
              <a:t>15. Hwy 17/64 Association</a:t>
            </a:r>
            <a:endParaRPr lang="en-US" sz="1800" dirty="0">
              <a:latin typeface="Calibri" pitchFamily="34" charset="0"/>
            </a:endParaRPr>
          </a:p>
          <a:p>
            <a:pPr marL="0" indent="0">
              <a:buNone/>
            </a:pPr>
            <a:r>
              <a:rPr lang="en-US" sz="2000" dirty="0">
                <a:latin typeface="Calibri" pitchFamily="34" charset="0"/>
              </a:rPr>
              <a:t>The Hwy 17/64 Association met on January 26, 2022.</a:t>
            </a:r>
          </a:p>
          <a:p>
            <a:pPr marL="0" indent="0">
              <a:buNone/>
            </a:pPr>
            <a:endParaRPr lang="en-US" sz="2000" dirty="0">
              <a:latin typeface="Calibri" pitchFamily="34" charset="0"/>
            </a:endParaRPr>
          </a:p>
          <a:p>
            <a:pPr marL="0" indent="0">
              <a:buNone/>
            </a:pPr>
            <a:r>
              <a:rPr lang="en-US" sz="2000" dirty="0">
                <a:latin typeface="Calibri" pitchFamily="34" charset="0"/>
              </a:rPr>
              <a:t>Beau Memory, NCDOT COO provided an overview:</a:t>
            </a:r>
          </a:p>
          <a:p>
            <a:r>
              <a:rPr lang="en-US" sz="2000" dirty="0">
                <a:latin typeface="Calibri" pitchFamily="34" charset="0"/>
              </a:rPr>
              <a:t>The NC State Budget provided maintenance funding increase.</a:t>
            </a:r>
          </a:p>
          <a:p>
            <a:r>
              <a:rPr lang="en-US" sz="2000" dirty="0">
                <a:latin typeface="Calibri" pitchFamily="34" charset="0"/>
              </a:rPr>
              <a:t>The IIJA Infrastructure law will help offset </a:t>
            </a:r>
            <a:r>
              <a:rPr lang="en-US" sz="2000" b="1" i="1" dirty="0">
                <a:latin typeface="Calibri" pitchFamily="34" charset="0"/>
              </a:rPr>
              <a:t>SOME</a:t>
            </a:r>
            <a:r>
              <a:rPr lang="en-US" sz="2000" dirty="0">
                <a:latin typeface="Calibri" pitchFamily="34" charset="0"/>
              </a:rPr>
              <a:t> material, R/W and labor cost increases.</a:t>
            </a:r>
          </a:p>
          <a:p>
            <a:r>
              <a:rPr lang="en-US" sz="2000" dirty="0">
                <a:latin typeface="Calibri" pitchFamily="34" charset="0"/>
              </a:rPr>
              <a:t>The current STIP being over programmed by $11B due to NCDOT’s cash crisis has brought about more transparency to NCDOT.</a:t>
            </a:r>
          </a:p>
          <a:p>
            <a:r>
              <a:rPr lang="en-US" sz="2000" dirty="0">
                <a:latin typeface="Calibri" pitchFamily="34" charset="0"/>
              </a:rPr>
              <a:t>NCDOT wants to engage with MPOs/RPOs as the 2023-2034 STIP is developed.</a:t>
            </a:r>
          </a:p>
          <a:p>
            <a:r>
              <a:rPr lang="en-US" sz="2000" dirty="0">
                <a:latin typeface="Calibri" pitchFamily="34" charset="0"/>
              </a:rPr>
              <a:t>Continue collaboration with NCDOT and private consultants.</a:t>
            </a: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spTree>
    <p:extLst>
      <p:ext uri="{BB962C8B-B14F-4D97-AF65-F5344CB8AC3E}">
        <p14:creationId xmlns:p14="http://schemas.microsoft.com/office/powerpoint/2010/main" val="13563717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8702042" cy="5155107"/>
          </a:xfrm>
        </p:spPr>
        <p:txBody>
          <a:bodyPr>
            <a:normAutofit/>
          </a:bodyPr>
          <a:lstStyle/>
          <a:p>
            <a:pPr marL="0" indent="0">
              <a:buNone/>
            </a:pPr>
            <a:r>
              <a:rPr lang="en-US" sz="2700" b="1" dirty="0">
                <a:latin typeface="Calibri" pitchFamily="34" charset="0"/>
              </a:rPr>
              <a:t>15. Hwy 17/64 Association</a:t>
            </a:r>
            <a:endParaRPr lang="en-US" sz="1800" dirty="0">
              <a:latin typeface="Calibri" pitchFamily="34" charset="0"/>
            </a:endParaRPr>
          </a:p>
          <a:p>
            <a:pPr marL="0" indent="0">
              <a:buNone/>
            </a:pPr>
            <a:r>
              <a:rPr lang="en-US" sz="2000" dirty="0">
                <a:latin typeface="Calibri" pitchFamily="34" charset="0"/>
              </a:rPr>
              <a:t>The Hwy 17/64 Association met on January 26, 2022.</a:t>
            </a: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pic>
        <p:nvPicPr>
          <p:cNvPr id="3" name="Picture 2" descr="Text&#10;&#10;Description automatically generated with medium confidence">
            <a:extLst>
              <a:ext uri="{FF2B5EF4-FFF2-40B4-BE49-F238E27FC236}">
                <a16:creationId xmlns:a16="http://schemas.microsoft.com/office/drawing/2014/main" id="{73D2904C-83A8-1F4C-8C76-FB4ACB1FA382}"/>
              </a:ext>
            </a:extLst>
          </p:cNvPr>
          <p:cNvPicPr>
            <a:picLocks noChangeAspect="1"/>
          </p:cNvPicPr>
          <p:nvPr/>
        </p:nvPicPr>
        <p:blipFill>
          <a:blip r:embed="rId5"/>
          <a:stretch>
            <a:fillRect/>
          </a:stretch>
        </p:blipFill>
        <p:spPr>
          <a:xfrm>
            <a:off x="296562" y="2137799"/>
            <a:ext cx="8324242" cy="4675744"/>
          </a:xfrm>
          <a:prstGeom prst="rect">
            <a:avLst/>
          </a:prstGeom>
        </p:spPr>
      </p:pic>
    </p:spTree>
    <p:extLst>
      <p:ext uri="{BB962C8B-B14F-4D97-AF65-F5344CB8AC3E}">
        <p14:creationId xmlns:p14="http://schemas.microsoft.com/office/powerpoint/2010/main" val="7852679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8702042" cy="5155107"/>
          </a:xfrm>
        </p:spPr>
        <p:txBody>
          <a:bodyPr>
            <a:normAutofit/>
          </a:bodyPr>
          <a:lstStyle/>
          <a:p>
            <a:pPr marL="0" indent="0">
              <a:buNone/>
            </a:pPr>
            <a:r>
              <a:rPr lang="en-US" sz="2700" b="1" dirty="0">
                <a:latin typeface="Calibri" pitchFamily="34" charset="0"/>
              </a:rPr>
              <a:t>15. Hwy 17/64 Association</a:t>
            </a:r>
            <a:endParaRPr lang="en-US" sz="1800" dirty="0">
              <a:latin typeface="Calibri" pitchFamily="34" charset="0"/>
            </a:endParaRPr>
          </a:p>
          <a:p>
            <a:pPr marL="0" indent="0">
              <a:buNone/>
            </a:pPr>
            <a:r>
              <a:rPr lang="en-US" sz="2000" dirty="0">
                <a:latin typeface="Calibri" pitchFamily="34" charset="0"/>
              </a:rPr>
              <a:t>The Hwy 17/64 Association met on January 26, 2022.</a:t>
            </a: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pic>
        <p:nvPicPr>
          <p:cNvPr id="4" name="Picture 3" descr="A picture containing text, scene, road, way&#10;&#10;Description automatically generated">
            <a:extLst>
              <a:ext uri="{FF2B5EF4-FFF2-40B4-BE49-F238E27FC236}">
                <a16:creationId xmlns:a16="http://schemas.microsoft.com/office/drawing/2014/main" id="{894C64B8-EB01-F449-B813-3DB5E33A0047}"/>
              </a:ext>
            </a:extLst>
          </p:cNvPr>
          <p:cNvPicPr>
            <a:picLocks noChangeAspect="1"/>
          </p:cNvPicPr>
          <p:nvPr/>
        </p:nvPicPr>
        <p:blipFill>
          <a:blip r:embed="rId5"/>
          <a:stretch>
            <a:fillRect/>
          </a:stretch>
        </p:blipFill>
        <p:spPr>
          <a:xfrm>
            <a:off x="453536" y="2212162"/>
            <a:ext cx="8156208" cy="4601382"/>
          </a:xfrm>
          <a:prstGeom prst="rect">
            <a:avLst/>
          </a:prstGeom>
        </p:spPr>
      </p:pic>
    </p:spTree>
    <p:extLst>
      <p:ext uri="{BB962C8B-B14F-4D97-AF65-F5344CB8AC3E}">
        <p14:creationId xmlns:p14="http://schemas.microsoft.com/office/powerpoint/2010/main" val="26382249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8702042" cy="5155107"/>
          </a:xfrm>
        </p:spPr>
        <p:txBody>
          <a:bodyPr>
            <a:normAutofit/>
          </a:bodyPr>
          <a:lstStyle/>
          <a:p>
            <a:pPr marL="0" indent="0">
              <a:buNone/>
            </a:pPr>
            <a:r>
              <a:rPr lang="en-US" sz="2700" b="1" dirty="0">
                <a:latin typeface="Calibri" pitchFamily="34" charset="0"/>
              </a:rPr>
              <a:t>15. Hwy 17/64 Association</a:t>
            </a:r>
            <a:endParaRPr lang="en-US" sz="1800" dirty="0">
              <a:latin typeface="Calibri" pitchFamily="34" charset="0"/>
            </a:endParaRPr>
          </a:p>
          <a:p>
            <a:pPr marL="0" indent="0">
              <a:buNone/>
            </a:pPr>
            <a:r>
              <a:rPr lang="en-US" sz="2000" dirty="0">
                <a:latin typeface="Calibri" pitchFamily="34" charset="0"/>
              </a:rPr>
              <a:t>The Hwy 17/64 Association met on January 26, 2022.</a:t>
            </a: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pic>
        <p:nvPicPr>
          <p:cNvPr id="3" name="Picture 2" descr="Graphical user interface, text, application, email&#10;&#10;Description automatically generated">
            <a:extLst>
              <a:ext uri="{FF2B5EF4-FFF2-40B4-BE49-F238E27FC236}">
                <a16:creationId xmlns:a16="http://schemas.microsoft.com/office/drawing/2014/main" id="{CC1C11DD-1B7F-1D4F-98B7-2E144838E490}"/>
              </a:ext>
            </a:extLst>
          </p:cNvPr>
          <p:cNvPicPr>
            <a:picLocks noChangeAspect="1"/>
          </p:cNvPicPr>
          <p:nvPr/>
        </p:nvPicPr>
        <p:blipFill>
          <a:blip r:embed="rId5"/>
          <a:stretch>
            <a:fillRect/>
          </a:stretch>
        </p:blipFill>
        <p:spPr>
          <a:xfrm>
            <a:off x="773508" y="2190126"/>
            <a:ext cx="8219326" cy="4667874"/>
          </a:xfrm>
          <a:prstGeom prst="rect">
            <a:avLst/>
          </a:prstGeom>
        </p:spPr>
      </p:pic>
    </p:spTree>
    <p:extLst>
      <p:ext uri="{BB962C8B-B14F-4D97-AF65-F5344CB8AC3E}">
        <p14:creationId xmlns:p14="http://schemas.microsoft.com/office/powerpoint/2010/main" val="17668955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8702042" cy="5155107"/>
          </a:xfrm>
        </p:spPr>
        <p:txBody>
          <a:bodyPr>
            <a:normAutofit/>
          </a:bodyPr>
          <a:lstStyle/>
          <a:p>
            <a:pPr marL="0" indent="0">
              <a:buNone/>
            </a:pPr>
            <a:r>
              <a:rPr lang="en-US" sz="2700" b="1" dirty="0">
                <a:latin typeface="Calibri" pitchFamily="34" charset="0"/>
              </a:rPr>
              <a:t>15. Hwy 17/64 Association</a:t>
            </a:r>
            <a:endParaRPr lang="en-US" sz="1800" dirty="0">
              <a:latin typeface="Calibri" pitchFamily="34" charset="0"/>
            </a:endParaRPr>
          </a:p>
          <a:p>
            <a:pPr marL="0" indent="0">
              <a:buNone/>
            </a:pPr>
            <a:r>
              <a:rPr lang="en-US" sz="2000" dirty="0">
                <a:latin typeface="Calibri" pitchFamily="34" charset="0"/>
              </a:rPr>
              <a:t>The Hwy 17/64 Association met on January 26, 2022.</a:t>
            </a: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pic>
        <p:nvPicPr>
          <p:cNvPr id="4" name="Picture 3" descr="Graphical user interface, text, application&#10;&#10;Description automatically generated">
            <a:extLst>
              <a:ext uri="{FF2B5EF4-FFF2-40B4-BE49-F238E27FC236}">
                <a16:creationId xmlns:a16="http://schemas.microsoft.com/office/drawing/2014/main" id="{71E40324-711E-EC48-BCB1-1B4DE96CAD09}"/>
              </a:ext>
            </a:extLst>
          </p:cNvPr>
          <p:cNvPicPr>
            <a:picLocks noChangeAspect="1"/>
          </p:cNvPicPr>
          <p:nvPr/>
        </p:nvPicPr>
        <p:blipFill>
          <a:blip r:embed="rId5"/>
          <a:stretch>
            <a:fillRect/>
          </a:stretch>
        </p:blipFill>
        <p:spPr>
          <a:xfrm>
            <a:off x="427850" y="2239108"/>
            <a:ext cx="8137133" cy="4574435"/>
          </a:xfrm>
          <a:prstGeom prst="rect">
            <a:avLst/>
          </a:prstGeom>
        </p:spPr>
      </p:pic>
    </p:spTree>
    <p:extLst>
      <p:ext uri="{BB962C8B-B14F-4D97-AF65-F5344CB8AC3E}">
        <p14:creationId xmlns:p14="http://schemas.microsoft.com/office/powerpoint/2010/main" val="14125869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334530"/>
            <a:ext cx="8702042" cy="5155107"/>
          </a:xfrm>
        </p:spPr>
        <p:txBody>
          <a:bodyPr>
            <a:normAutofit/>
          </a:bodyPr>
          <a:lstStyle/>
          <a:p>
            <a:pPr marL="0" indent="0">
              <a:buNone/>
            </a:pPr>
            <a:r>
              <a:rPr lang="en-US" sz="2700" b="1" dirty="0">
                <a:latin typeface="Calibri" pitchFamily="34" charset="0"/>
              </a:rPr>
              <a:t>15. Hwy 17/64 Association</a:t>
            </a:r>
            <a:endParaRPr lang="en-US" sz="1800" dirty="0">
              <a:latin typeface="Calibri" pitchFamily="34" charset="0"/>
            </a:endParaRPr>
          </a:p>
          <a:p>
            <a:pPr marL="0" indent="0">
              <a:buNone/>
            </a:pPr>
            <a:r>
              <a:rPr lang="en-US" sz="2000" dirty="0">
                <a:latin typeface="Calibri" pitchFamily="34" charset="0"/>
              </a:rPr>
              <a:t>The Hwy 17/64 Association met on January 26, 2022.</a:t>
            </a:r>
          </a:p>
          <a:p>
            <a:pPr marL="0" indent="0">
              <a:buNone/>
            </a:pPr>
            <a:endParaRPr lang="en-US" sz="2000"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pic>
        <p:nvPicPr>
          <p:cNvPr id="3" name="Picture 2" descr="A picture containing graphical user interface&#10;&#10;Description automatically generated">
            <a:extLst>
              <a:ext uri="{FF2B5EF4-FFF2-40B4-BE49-F238E27FC236}">
                <a16:creationId xmlns:a16="http://schemas.microsoft.com/office/drawing/2014/main" id="{2D75525A-75EC-2849-AD67-C66B0A230B6C}"/>
              </a:ext>
            </a:extLst>
          </p:cNvPr>
          <p:cNvPicPr>
            <a:picLocks noChangeAspect="1"/>
          </p:cNvPicPr>
          <p:nvPr/>
        </p:nvPicPr>
        <p:blipFill>
          <a:blip r:embed="rId5"/>
          <a:stretch>
            <a:fillRect/>
          </a:stretch>
        </p:blipFill>
        <p:spPr>
          <a:xfrm>
            <a:off x="490105" y="2110681"/>
            <a:ext cx="8505614" cy="4747319"/>
          </a:xfrm>
          <a:prstGeom prst="rect">
            <a:avLst/>
          </a:prstGeom>
        </p:spPr>
      </p:pic>
      <p:sp>
        <p:nvSpPr>
          <p:cNvPr id="5" name="TextBox 4">
            <a:extLst>
              <a:ext uri="{FF2B5EF4-FFF2-40B4-BE49-F238E27FC236}">
                <a16:creationId xmlns:a16="http://schemas.microsoft.com/office/drawing/2014/main" id="{64DA829F-B118-D944-A736-7580171695E8}"/>
              </a:ext>
            </a:extLst>
          </p:cNvPr>
          <p:cNvSpPr txBox="1"/>
          <p:nvPr/>
        </p:nvSpPr>
        <p:spPr>
          <a:xfrm>
            <a:off x="1131546" y="6150114"/>
            <a:ext cx="7222732" cy="707886"/>
          </a:xfrm>
          <a:prstGeom prst="rect">
            <a:avLst/>
          </a:prstGeom>
          <a:noFill/>
        </p:spPr>
        <p:txBody>
          <a:bodyPr wrap="square" rtlCol="0">
            <a:spAutoFit/>
          </a:bodyPr>
          <a:lstStyle/>
          <a:p>
            <a:pPr algn="ctr"/>
            <a:r>
              <a:rPr lang="en-US" sz="2000" b="1" dirty="0"/>
              <a:t>Next Hwy 17/64 Association Meeting Scheduled for April 27, 2022 @ 10:00am – location/virtual TBD</a:t>
            </a:r>
          </a:p>
        </p:txBody>
      </p:sp>
    </p:spTree>
    <p:extLst>
      <p:ext uri="{BB962C8B-B14F-4D97-AF65-F5344CB8AC3E}">
        <p14:creationId xmlns:p14="http://schemas.microsoft.com/office/powerpoint/2010/main" val="25437523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380144" y="1078188"/>
            <a:ext cx="8589213" cy="5642677"/>
          </a:xfrm>
        </p:spPr>
        <p:txBody>
          <a:bodyPr>
            <a:normAutofit/>
          </a:bodyPr>
          <a:lstStyle/>
          <a:p>
            <a:pPr marL="0" indent="0">
              <a:buNone/>
            </a:pPr>
            <a:r>
              <a:rPr lang="en-US" sz="2700" b="1" dirty="0">
                <a:latin typeface="Calibri" pitchFamily="34" charset="0"/>
              </a:rPr>
              <a:t>16. Legislative Update</a:t>
            </a:r>
            <a:endParaRPr lang="en-US" sz="1800" dirty="0">
              <a:latin typeface="Calibri" pitchFamily="34" charset="0"/>
            </a:endParaRPr>
          </a:p>
          <a:p>
            <a:pPr marL="0" indent="0">
              <a:buNone/>
            </a:pPr>
            <a:endParaRPr lang="en-US" sz="1800" b="1" dirty="0">
              <a:latin typeface="Calibri" pitchFamily="34" charset="0"/>
            </a:endParaRPr>
          </a:p>
          <a:p>
            <a:pPr marL="0" indent="0">
              <a:buNone/>
            </a:pPr>
            <a:r>
              <a:rPr lang="en-US" sz="1800" dirty="0">
                <a:latin typeface="Calibri" pitchFamily="34" charset="0"/>
              </a:rPr>
              <a:t>No legislative update.</a:t>
            </a:r>
          </a:p>
          <a:p>
            <a:pPr marL="0" indent="0">
              <a:buNone/>
            </a:pPr>
            <a:endParaRPr lang="en-US" sz="2400" b="1"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spTree>
    <p:extLst>
      <p:ext uri="{BB962C8B-B14F-4D97-AF65-F5344CB8AC3E}">
        <p14:creationId xmlns:p14="http://schemas.microsoft.com/office/powerpoint/2010/main" val="41722267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p:spPr>
      </p:pic>
      <p:sp>
        <p:nvSpPr>
          <p:cNvPr id="160771" name="Text Box 12"/>
          <p:cNvSpPr txBox="1">
            <a:spLocks noChangeArrowheads="1"/>
          </p:cNvSpPr>
          <p:nvPr/>
        </p:nvSpPr>
        <p:spPr bwMode="auto">
          <a:xfrm>
            <a:off x="145395" y="44457"/>
            <a:ext cx="3994322" cy="1488861"/>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p>
          <a:p>
            <a:pPr algn="ctr">
              <a:spcBef>
                <a:spcPct val="50000"/>
              </a:spcBef>
            </a:pP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26855" y="44457"/>
            <a:ext cx="2571750" cy="417909"/>
          </a:xfrm>
          <a:prstGeom prst="rect">
            <a:avLst/>
          </a:prstGeom>
          <a:noFill/>
          <a:ln w="9525">
            <a:noFill/>
            <a:miter lim="800000"/>
            <a:headEnd/>
            <a:tailEnd/>
          </a:ln>
        </p:spPr>
      </p:pic>
      <p:sp>
        <p:nvSpPr>
          <p:cNvPr id="160773" name="Content Placeholder 2"/>
          <p:cNvSpPr>
            <a:spLocks noGrp="1"/>
          </p:cNvSpPr>
          <p:nvPr>
            <p:ph idx="1"/>
          </p:nvPr>
        </p:nvSpPr>
        <p:spPr>
          <a:xfrm>
            <a:off x="145396" y="1099752"/>
            <a:ext cx="8702042" cy="5758248"/>
          </a:xfrm>
        </p:spPr>
        <p:txBody>
          <a:bodyPr>
            <a:normAutofit/>
          </a:bodyPr>
          <a:lstStyle/>
          <a:p>
            <a:pPr marL="0" indent="0">
              <a:buNone/>
            </a:pPr>
            <a:r>
              <a:rPr lang="en-US" sz="2700" b="1" dirty="0">
                <a:latin typeface="Calibri" pitchFamily="34" charset="0"/>
              </a:rPr>
              <a:t>17. NCDOT Division 4 Update</a:t>
            </a:r>
            <a:endParaRPr lang="en-US" sz="1800" dirty="0">
              <a:latin typeface="Calibri" pitchFamily="34" charset="0"/>
            </a:endParaRPr>
          </a:p>
          <a:p>
            <a:pPr marL="0" indent="0">
              <a:buNone/>
            </a:pPr>
            <a:endParaRPr lang="en-US" sz="2400" b="1" dirty="0">
              <a:latin typeface="Calibri" pitchFamily="34" charset="0"/>
            </a:endParaRPr>
          </a:p>
          <a:p>
            <a:pPr marL="0" indent="0">
              <a:buNone/>
            </a:pPr>
            <a:r>
              <a:rPr lang="en-US" sz="2400" b="1" dirty="0">
                <a:latin typeface="Calibri" pitchFamily="34" charset="0"/>
              </a:rPr>
              <a:t>NCDOT Division 4 Update</a:t>
            </a:r>
          </a:p>
          <a:p>
            <a:pPr marL="0" indent="0">
              <a:buNone/>
            </a:pPr>
            <a:endParaRPr lang="en-US" sz="2400" b="1" dirty="0">
              <a:latin typeface="Calibri" pitchFamily="34" charset="0"/>
            </a:endParaRPr>
          </a:p>
          <a:p>
            <a:pPr marL="0" indent="0">
              <a:buNone/>
            </a:pPr>
            <a:r>
              <a:rPr lang="en-US" sz="2400" b="1" dirty="0">
                <a:latin typeface="Calibri" pitchFamily="34" charset="0"/>
              </a:rPr>
              <a:t>Jennifer Collins, P.E.</a:t>
            </a:r>
            <a:br>
              <a:rPr lang="en-US" sz="2400" b="1" dirty="0">
                <a:latin typeface="Calibri" pitchFamily="34" charset="0"/>
              </a:rPr>
            </a:br>
            <a:r>
              <a:rPr lang="en-US" sz="2400" b="1" dirty="0">
                <a:latin typeface="Calibri" pitchFamily="34" charset="0"/>
              </a:rPr>
              <a:t>Division 4 Corridor Engineer</a:t>
            </a:r>
            <a:br>
              <a:rPr lang="en-US" sz="2400" b="1" dirty="0">
                <a:latin typeface="Calibri" pitchFamily="34" charset="0"/>
              </a:rPr>
            </a:br>
            <a:r>
              <a:rPr lang="en-US" sz="2400" b="1" dirty="0">
                <a:latin typeface="Calibri" pitchFamily="34" charset="0"/>
              </a:rPr>
              <a:t>252-640-6436</a:t>
            </a:r>
          </a:p>
          <a:p>
            <a:pPr marL="0" indent="0">
              <a:buNone/>
            </a:pPr>
            <a:r>
              <a:rPr lang="en-US" sz="2400" b="1" dirty="0">
                <a:latin typeface="Calibri" pitchFamily="34" charset="0"/>
                <a:hlinkClick r:id="rId5"/>
              </a:rPr>
              <a:t>jkcollins@ncdot.gov</a:t>
            </a:r>
            <a:endParaRPr lang="en-US" sz="2400" b="1" dirty="0">
              <a:latin typeface="Calibri" pitchFamily="34" charset="0"/>
            </a:endParaRPr>
          </a:p>
          <a:p>
            <a:pPr marL="0" indent="0">
              <a:buNone/>
            </a:pPr>
            <a:br>
              <a:rPr lang="en-US" sz="2400" b="1" dirty="0">
                <a:latin typeface="Calibri" pitchFamily="34" charset="0"/>
              </a:rPr>
            </a:br>
            <a:br>
              <a:rPr lang="en-US" sz="2400" b="1" dirty="0">
                <a:latin typeface="Calibri" pitchFamily="34" charset="0"/>
              </a:rPr>
            </a:br>
            <a:endParaRPr lang="en-US" sz="2400" b="1" dirty="0">
              <a:latin typeface="Calibri" pitchFamily="34" charset="0"/>
            </a:endParaRPr>
          </a:p>
          <a:p>
            <a:pPr marL="0" indent="0">
              <a:buNone/>
            </a:pPr>
            <a:endParaRPr lang="en-US" sz="2000" dirty="0">
              <a:latin typeface="Calibri" pitchFamily="34" charset="0"/>
            </a:endParaRPr>
          </a:p>
          <a:p>
            <a:pPr marL="0" indent="0">
              <a:buNone/>
            </a:pPr>
            <a:endParaRPr lang="en-US" sz="2000" dirty="0">
              <a:latin typeface="Calibri" pitchFamily="34" charset="0"/>
            </a:endParaRPr>
          </a:p>
        </p:txBody>
      </p:sp>
    </p:spTree>
    <p:extLst>
      <p:ext uri="{BB962C8B-B14F-4D97-AF65-F5344CB8AC3E}">
        <p14:creationId xmlns:p14="http://schemas.microsoft.com/office/powerpoint/2010/main" val="28277301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18. NCDOT Transportation Planning Division (TPD) Update</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3200" b="1" spc="-3" dirty="0">
                <a:cs typeface="Cambria"/>
              </a:rPr>
              <a:t>TPD Update by:</a:t>
            </a:r>
          </a:p>
          <a:p>
            <a:pPr marL="164519" indent="0">
              <a:spcBef>
                <a:spcPts val="89"/>
              </a:spcBef>
              <a:buNone/>
              <a:tabLst>
                <a:tab pos="319945" algn="l"/>
                <a:tab pos="320378" algn="l"/>
              </a:tabLst>
            </a:pPr>
            <a:endParaRPr lang="en-US" sz="3200" b="1" spc="-3" dirty="0">
              <a:cs typeface="Cambria"/>
            </a:endParaRPr>
          </a:p>
          <a:p>
            <a:pPr marL="164519" indent="0">
              <a:spcBef>
                <a:spcPts val="89"/>
              </a:spcBef>
              <a:buNone/>
              <a:tabLst>
                <a:tab pos="319945" algn="l"/>
                <a:tab pos="320378" algn="l"/>
              </a:tabLst>
            </a:pPr>
            <a:r>
              <a:rPr lang="en-US" sz="3200" b="1" dirty="0">
                <a:cs typeface="Cambria"/>
              </a:rPr>
              <a:t>Carlos Moya-</a:t>
            </a:r>
            <a:r>
              <a:rPr lang="en-US" sz="3200" b="1" dirty="0" err="1">
                <a:cs typeface="Cambria"/>
              </a:rPr>
              <a:t>Astudillo</a:t>
            </a:r>
            <a:r>
              <a:rPr lang="en-US" sz="3200" b="1" dirty="0">
                <a:cs typeface="Cambria"/>
              </a:rPr>
              <a:t>, EI</a:t>
            </a:r>
          </a:p>
          <a:p>
            <a:pPr marL="164519" indent="0">
              <a:spcBef>
                <a:spcPts val="89"/>
              </a:spcBef>
              <a:buNone/>
              <a:tabLst>
                <a:tab pos="319945" algn="l"/>
                <a:tab pos="320378" algn="l"/>
              </a:tabLst>
            </a:pPr>
            <a:r>
              <a:rPr lang="en-US" sz="3200" b="1" dirty="0">
                <a:latin typeface="Calibri" pitchFamily="34" charset="0"/>
              </a:rPr>
              <a:t>Planning Engineer, TPD</a:t>
            </a:r>
          </a:p>
          <a:p>
            <a:pPr marL="164519" indent="0">
              <a:spcBef>
                <a:spcPts val="89"/>
              </a:spcBef>
              <a:buNone/>
              <a:tabLst>
                <a:tab pos="319945" algn="l"/>
                <a:tab pos="320378" algn="l"/>
              </a:tabLst>
            </a:pPr>
            <a:r>
              <a:rPr lang="en-US" sz="3200" b="1" dirty="0">
                <a:latin typeface="Calibri" pitchFamily="34" charset="0"/>
              </a:rPr>
              <a:t>919-707-0934</a:t>
            </a:r>
          </a:p>
          <a:p>
            <a:pPr marL="164519" indent="0">
              <a:spcBef>
                <a:spcPts val="89"/>
              </a:spcBef>
              <a:buNone/>
              <a:tabLst>
                <a:tab pos="319945" algn="l"/>
                <a:tab pos="320378" algn="l"/>
              </a:tabLst>
            </a:pPr>
            <a:r>
              <a:rPr lang="en-US" sz="3200" b="1" dirty="0">
                <a:latin typeface="Calibri" pitchFamily="34" charset="0"/>
                <a:hlinkClick r:id="rId5"/>
              </a:rPr>
              <a:t>cemoya@ncdot.gov</a:t>
            </a:r>
            <a:endParaRPr lang="en-US" sz="3200" b="1" dirty="0">
              <a:latin typeface="Calibri" pitchFamily="34" charset="0"/>
            </a:endParaRPr>
          </a:p>
          <a:p>
            <a:pPr marL="164519" indent="0">
              <a:spcBef>
                <a:spcPts val="89"/>
              </a:spcBef>
              <a:buNone/>
              <a:tabLst>
                <a:tab pos="319945" algn="l"/>
                <a:tab pos="320378" algn="l"/>
              </a:tabLst>
            </a:pPr>
            <a:endParaRPr lang="en-US" sz="3200" b="1"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5993254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19. NCDOT Integrated Mobility Division (IMD) Update</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3200" b="1" spc="-3" dirty="0">
                <a:cs typeface="Cambria"/>
              </a:rPr>
              <a:t>IMD Update by:</a:t>
            </a:r>
          </a:p>
          <a:p>
            <a:pPr marL="164519" indent="0">
              <a:spcBef>
                <a:spcPts val="89"/>
              </a:spcBef>
              <a:buNone/>
              <a:tabLst>
                <a:tab pos="319945" algn="l"/>
                <a:tab pos="320378" algn="l"/>
              </a:tabLst>
            </a:pPr>
            <a:endParaRPr lang="en-US" sz="3200" b="1" spc="-3" dirty="0">
              <a:cs typeface="Cambria"/>
            </a:endParaRPr>
          </a:p>
          <a:p>
            <a:pPr marL="164519" indent="0">
              <a:spcBef>
                <a:spcPts val="89"/>
              </a:spcBef>
              <a:buNone/>
              <a:tabLst>
                <a:tab pos="319945" algn="l"/>
                <a:tab pos="320378" algn="l"/>
              </a:tabLst>
            </a:pPr>
            <a:r>
              <a:rPr lang="en-US" sz="3200" b="1" dirty="0">
                <a:cs typeface="Cambria"/>
              </a:rPr>
              <a:t>Nick Morrison</a:t>
            </a:r>
          </a:p>
          <a:p>
            <a:pPr marL="164519" indent="0">
              <a:spcBef>
                <a:spcPts val="89"/>
              </a:spcBef>
              <a:buNone/>
              <a:tabLst>
                <a:tab pos="319945" algn="l"/>
                <a:tab pos="320378" algn="l"/>
              </a:tabLst>
            </a:pPr>
            <a:r>
              <a:rPr lang="en-US" sz="3200" b="1" dirty="0">
                <a:latin typeface="Calibri" pitchFamily="34" charset="0"/>
              </a:rPr>
              <a:t>Regional Transportation Planner, IMD</a:t>
            </a:r>
          </a:p>
          <a:p>
            <a:pPr marL="164519" indent="0">
              <a:spcBef>
                <a:spcPts val="89"/>
              </a:spcBef>
              <a:buNone/>
              <a:tabLst>
                <a:tab pos="319945" algn="l"/>
                <a:tab pos="320378" algn="l"/>
              </a:tabLst>
            </a:pPr>
            <a:r>
              <a:rPr lang="en-US" sz="3200" b="1" dirty="0">
                <a:latin typeface="Calibri" pitchFamily="34" charset="0"/>
              </a:rPr>
              <a:t>919-707-2608</a:t>
            </a:r>
          </a:p>
          <a:p>
            <a:pPr marL="164519" indent="0">
              <a:spcBef>
                <a:spcPts val="89"/>
              </a:spcBef>
              <a:buNone/>
              <a:tabLst>
                <a:tab pos="319945" algn="l"/>
                <a:tab pos="320378" algn="l"/>
              </a:tabLst>
            </a:pPr>
            <a:r>
              <a:rPr lang="en-US" sz="3200" b="1" dirty="0">
                <a:latin typeface="Calibri" pitchFamily="34" charset="0"/>
                <a:hlinkClick r:id="rId5"/>
              </a:rPr>
              <a:t>nemorrison@ncdot.gov</a:t>
            </a:r>
            <a:endParaRPr lang="en-US" sz="3200" b="1" dirty="0">
              <a:latin typeface="Calibri" pitchFamily="34" charset="0"/>
            </a:endParaRPr>
          </a:p>
          <a:p>
            <a:pPr marL="164519" indent="0">
              <a:spcBef>
                <a:spcPts val="89"/>
              </a:spcBef>
              <a:buNone/>
              <a:tabLst>
                <a:tab pos="319945" algn="l"/>
                <a:tab pos="320378" algn="l"/>
              </a:tabLst>
            </a:pPr>
            <a:endParaRPr lang="en-US" sz="3200" b="1"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4886291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20. TCC Member Comments</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3200" spc="-3" dirty="0">
              <a:cs typeface="Cambria"/>
            </a:endParaRPr>
          </a:p>
          <a:p>
            <a:pPr marL="164519" indent="0">
              <a:spcBef>
                <a:spcPts val="89"/>
              </a:spcBef>
              <a:buNone/>
              <a:tabLst>
                <a:tab pos="319945" algn="l"/>
                <a:tab pos="320378" algn="l"/>
              </a:tabLst>
            </a:pPr>
            <a:r>
              <a:rPr lang="en-US" sz="3200" spc="-3" dirty="0">
                <a:cs typeface="Cambria"/>
              </a:rPr>
              <a:t>Any additional TCC Member Comments…………</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2897762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0" y="953105"/>
            <a:ext cx="9216073" cy="1606655"/>
          </a:xfrm>
        </p:spPr>
        <p:txBody>
          <a:bodyPr>
            <a:normAutofit/>
          </a:bodyPr>
          <a:lstStyle/>
          <a:p>
            <a:pPr marL="0" indent="0">
              <a:buNone/>
            </a:pPr>
            <a:r>
              <a:rPr lang="en-US" sz="2700" b="1" dirty="0">
                <a:latin typeface="Calibri" pitchFamily="34" charset="0"/>
              </a:rPr>
              <a:t>20. TCC Member Comments</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2700" b="1" spc="-3" dirty="0">
                <a:cs typeface="Cambria"/>
              </a:rPr>
              <a:t>NCDOT Division 4 - District Engineer Bobby </a:t>
            </a:r>
            <a:r>
              <a:rPr lang="en-US" sz="2700" b="1" spc="-3" dirty="0" err="1">
                <a:cs typeface="Cambria"/>
              </a:rPr>
              <a:t>Liverman</a:t>
            </a:r>
            <a:r>
              <a:rPr lang="en-US" sz="2700" b="1" spc="-3" dirty="0">
                <a:cs typeface="Cambria"/>
              </a:rPr>
              <a:t> is New York Man’s Hero</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0" indent="0">
              <a:buNone/>
            </a:pPr>
            <a:endParaRPr lang="en-US" sz="1500" dirty="0">
              <a:latin typeface="Calibri" pitchFamily="34" charset="0"/>
            </a:endParaRPr>
          </a:p>
        </p:txBody>
      </p:sp>
      <p:pic>
        <p:nvPicPr>
          <p:cNvPr id="3" name="Picture 2" descr="Two people standing next to a white van&#10;&#10;Description automatically generated with medium confidence">
            <a:extLst>
              <a:ext uri="{FF2B5EF4-FFF2-40B4-BE49-F238E27FC236}">
                <a16:creationId xmlns:a16="http://schemas.microsoft.com/office/drawing/2014/main" id="{FFD20516-DEFB-9241-A64F-566180998FFC}"/>
              </a:ext>
            </a:extLst>
          </p:cNvPr>
          <p:cNvPicPr>
            <a:picLocks noChangeAspect="1"/>
          </p:cNvPicPr>
          <p:nvPr/>
        </p:nvPicPr>
        <p:blipFill>
          <a:blip r:embed="rId5"/>
          <a:stretch>
            <a:fillRect/>
          </a:stretch>
        </p:blipFill>
        <p:spPr>
          <a:xfrm>
            <a:off x="4447309" y="2190263"/>
            <a:ext cx="4572000" cy="2668958"/>
          </a:xfrm>
          <a:prstGeom prst="rect">
            <a:avLst/>
          </a:prstGeom>
        </p:spPr>
      </p:pic>
      <p:pic>
        <p:nvPicPr>
          <p:cNvPr id="5" name="Picture 4" descr="A person holding a piece of paper&#10;&#10;Description automatically generated with medium confidence">
            <a:extLst>
              <a:ext uri="{FF2B5EF4-FFF2-40B4-BE49-F238E27FC236}">
                <a16:creationId xmlns:a16="http://schemas.microsoft.com/office/drawing/2014/main" id="{0948148F-3DF7-104F-BE85-3D6816980EFF}"/>
              </a:ext>
            </a:extLst>
          </p:cNvPr>
          <p:cNvPicPr>
            <a:picLocks noChangeAspect="1"/>
          </p:cNvPicPr>
          <p:nvPr/>
        </p:nvPicPr>
        <p:blipFill>
          <a:blip r:embed="rId6"/>
          <a:stretch>
            <a:fillRect/>
          </a:stretch>
        </p:blipFill>
        <p:spPr>
          <a:xfrm>
            <a:off x="5772176" y="4298240"/>
            <a:ext cx="1922265" cy="2234954"/>
          </a:xfrm>
          <a:prstGeom prst="rect">
            <a:avLst/>
          </a:prstGeom>
        </p:spPr>
      </p:pic>
      <p:sp>
        <p:nvSpPr>
          <p:cNvPr id="6" name="TextBox 5">
            <a:extLst>
              <a:ext uri="{FF2B5EF4-FFF2-40B4-BE49-F238E27FC236}">
                <a16:creationId xmlns:a16="http://schemas.microsoft.com/office/drawing/2014/main" id="{FC7EE615-2695-2C40-9E22-620E7FD1910E}"/>
              </a:ext>
            </a:extLst>
          </p:cNvPr>
          <p:cNvSpPr txBox="1"/>
          <p:nvPr/>
        </p:nvSpPr>
        <p:spPr>
          <a:xfrm>
            <a:off x="72075" y="2449020"/>
            <a:ext cx="4375233" cy="4247317"/>
          </a:xfrm>
          <a:prstGeom prst="rect">
            <a:avLst/>
          </a:prstGeom>
          <a:noFill/>
        </p:spPr>
        <p:txBody>
          <a:bodyPr wrap="square" rtlCol="0">
            <a:spAutoFit/>
          </a:bodyPr>
          <a:lstStyle/>
          <a:p>
            <a:r>
              <a:rPr lang="en-US" dirty="0"/>
              <a:t>Thanks to Bobby </a:t>
            </a:r>
            <a:r>
              <a:rPr lang="en-US" dirty="0" err="1"/>
              <a:t>Liverman</a:t>
            </a:r>
            <a:r>
              <a:rPr lang="en-US" dirty="0"/>
              <a:t> and Sybil Stancil from Division 4, Mr. Scott </a:t>
            </a:r>
            <a:r>
              <a:rPr lang="en-US" dirty="0" err="1"/>
              <a:t>Curri</a:t>
            </a:r>
            <a:r>
              <a:rPr lang="en-US" dirty="0"/>
              <a:t> from New York was able to retrieve his wallet lost along I-95 with valuable family photos and memorabilia inside.</a:t>
            </a:r>
          </a:p>
          <a:p>
            <a:endParaRPr lang="en-US" dirty="0"/>
          </a:p>
          <a:p>
            <a:r>
              <a:rPr lang="en-US" dirty="0"/>
              <a:t>Bobby found the wallet and Sybil successfully took the extra time and effort to hunt down Mr. </a:t>
            </a:r>
            <a:r>
              <a:rPr lang="en-US" dirty="0" err="1"/>
              <a:t>Curri</a:t>
            </a:r>
            <a:r>
              <a:rPr lang="en-US" dirty="0"/>
              <a:t> all the way into northern New York. Once he received his precious belongings back, he contacted NCDOT’s public relations office and shared his story to ensure both Bobby and Sybil were recognized for their thoughtfulness in returning his wallet.</a:t>
            </a:r>
          </a:p>
        </p:txBody>
      </p:sp>
    </p:spTree>
    <p:extLst>
      <p:ext uri="{BB962C8B-B14F-4D97-AF65-F5344CB8AC3E}">
        <p14:creationId xmlns:p14="http://schemas.microsoft.com/office/powerpoint/2010/main" val="25281961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21. Public Comment</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3600" spc="-3" dirty="0">
                <a:cs typeface="Cambria"/>
              </a:rPr>
              <a:t>Public Comment </a:t>
            </a:r>
            <a:endParaRPr lang="en-US" sz="36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3065272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Dates for future meetings</a:t>
            </a: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r>
              <a:rPr lang="en-US" sz="3200" spc="-3" dirty="0">
                <a:cs typeface="Cambria"/>
              </a:rPr>
              <a:t>Future TCC Meeting Dates:</a:t>
            </a:r>
          </a:p>
          <a:p>
            <a:pPr marL="164519" indent="0">
              <a:spcBef>
                <a:spcPts val="89"/>
              </a:spcBef>
              <a:buNone/>
              <a:tabLst>
                <a:tab pos="319945" algn="l"/>
                <a:tab pos="320378" algn="l"/>
              </a:tabLst>
            </a:pPr>
            <a:endParaRPr lang="en-US" sz="3200" spc="-3" dirty="0">
              <a:cs typeface="Cambria"/>
            </a:endParaRPr>
          </a:p>
          <a:p>
            <a:pPr marL="450269" indent="-285750">
              <a:spcBef>
                <a:spcPts val="89"/>
              </a:spcBef>
              <a:tabLst>
                <a:tab pos="319945" algn="l"/>
                <a:tab pos="320378" algn="l"/>
              </a:tabLst>
            </a:pPr>
            <a:r>
              <a:rPr lang="en-US" sz="3200" spc="-3" dirty="0">
                <a:cs typeface="Cambria"/>
              </a:rPr>
              <a:t>May 3, 2022</a:t>
            </a:r>
          </a:p>
          <a:p>
            <a:pPr marL="450269" indent="-285750">
              <a:spcBef>
                <a:spcPts val="89"/>
              </a:spcBef>
              <a:tabLst>
                <a:tab pos="319945" algn="l"/>
                <a:tab pos="320378" algn="l"/>
              </a:tabLst>
            </a:pPr>
            <a:r>
              <a:rPr lang="en-US" sz="3200" spc="-3" dirty="0">
                <a:cs typeface="Cambria"/>
              </a:rPr>
              <a:t>July 12, 2022</a:t>
            </a:r>
          </a:p>
          <a:p>
            <a:pPr marL="450269" indent="-285750">
              <a:spcBef>
                <a:spcPts val="89"/>
              </a:spcBef>
              <a:tabLst>
                <a:tab pos="319945" algn="l"/>
                <a:tab pos="320378" algn="l"/>
              </a:tabLst>
            </a:pPr>
            <a:r>
              <a:rPr lang="en-US" sz="3200" spc="-3" dirty="0">
                <a:cs typeface="Cambria"/>
              </a:rPr>
              <a:t>September 6, 2022</a:t>
            </a:r>
          </a:p>
          <a:p>
            <a:pPr marL="450269" indent="-285750">
              <a:spcBef>
                <a:spcPts val="89"/>
              </a:spcBef>
              <a:tabLst>
                <a:tab pos="319945" algn="l"/>
                <a:tab pos="320378" algn="l"/>
              </a:tabLst>
            </a:pPr>
            <a:r>
              <a:rPr lang="en-US" sz="3200" spc="-3" dirty="0">
                <a:cs typeface="Cambria"/>
              </a:rPr>
              <a:t>November 1, 2022</a:t>
            </a:r>
          </a:p>
          <a:p>
            <a:pPr marL="450269" indent="-285750">
              <a:spcBef>
                <a:spcPts val="89"/>
              </a:spcBef>
              <a:tabLst>
                <a:tab pos="319945" algn="l"/>
                <a:tab pos="320378" algn="l"/>
              </a:tabLst>
            </a:pPr>
            <a:endParaRPr lang="en-US" sz="3200" spc="-3" dirty="0">
              <a:cs typeface="Cambria"/>
            </a:endParaRPr>
          </a:p>
          <a:p>
            <a:pPr marL="450269" indent="-285750">
              <a:spcBef>
                <a:spcPts val="89"/>
              </a:spcBef>
              <a:tabLst>
                <a:tab pos="319945" algn="l"/>
                <a:tab pos="320378" algn="l"/>
              </a:tabLst>
            </a:pPr>
            <a:endParaRPr lang="en-US" sz="32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42089547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9" descr="powerpoint-bgback-ncboar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60771" name="Text Box 12"/>
          <p:cNvSpPr txBox="1">
            <a:spLocks noChangeArrowheads="1"/>
          </p:cNvSpPr>
          <p:nvPr/>
        </p:nvSpPr>
        <p:spPr bwMode="auto">
          <a:xfrm>
            <a:off x="0" y="0"/>
            <a:ext cx="3994322" cy="1211862"/>
          </a:xfrm>
          <a:prstGeom prst="rect">
            <a:avLst/>
          </a:prstGeom>
          <a:noFill/>
          <a:ln w="9525">
            <a:noFill/>
            <a:miter lim="800000"/>
            <a:headEnd/>
            <a:tailEnd/>
          </a:ln>
        </p:spPr>
        <p:txBody>
          <a:bodyPr wrap="square" lIns="68572" tIns="34286" rIns="68572" bIns="34286">
            <a:spAutoFit/>
          </a:bodyPr>
          <a:lstStyle/>
          <a:p>
            <a:pPr algn="ctr">
              <a:spcBef>
                <a:spcPct val="50000"/>
              </a:spcBef>
            </a:pPr>
            <a:r>
              <a:rPr lang="en-US" altLang="en-US" sz="2700" b="1" dirty="0">
                <a:latin typeface="Calibri" pitchFamily="34" charset="0"/>
              </a:rPr>
              <a:t>UCPRPO TCC Meeting</a:t>
            </a:r>
          </a:p>
          <a:p>
            <a:pPr algn="ctr">
              <a:spcBef>
                <a:spcPct val="50000"/>
              </a:spcBef>
            </a:pPr>
            <a:r>
              <a:rPr lang="en-US" altLang="en-US" sz="1050" b="1" dirty="0">
                <a:latin typeface="Calibri" pitchFamily="34" charset="0"/>
              </a:rPr>
              <a:t>Edgecombe County - Johnston County – Nash County – Wilson County</a:t>
            </a:r>
          </a:p>
          <a:p>
            <a:pPr algn="ctr">
              <a:spcBef>
                <a:spcPct val="50000"/>
              </a:spcBef>
            </a:pPr>
            <a:r>
              <a:rPr lang="en-US" altLang="en-US" sz="1200" dirty="0"/>
              <a:t>March 1, 2022</a:t>
            </a:r>
            <a:endParaRPr lang="en-US" altLang="en-US" sz="1200" dirty="0">
              <a:solidFill>
                <a:schemeClr val="accent2"/>
              </a:solidFill>
            </a:endParaRPr>
          </a:p>
          <a:p>
            <a:pPr algn="ctr">
              <a:spcBef>
                <a:spcPct val="50000"/>
              </a:spcBef>
            </a:pPr>
            <a:endParaRPr lang="en-US" altLang="en-US" sz="900" dirty="0">
              <a:solidFill>
                <a:schemeClr val="accent2"/>
              </a:solidFill>
            </a:endParaRPr>
          </a:p>
        </p:txBody>
      </p:sp>
      <p:pic>
        <p:nvPicPr>
          <p:cNvPr id="160772" name="Picture 5"/>
          <p:cNvPicPr>
            <a:picLocks noChangeAspect="1"/>
          </p:cNvPicPr>
          <p:nvPr/>
        </p:nvPicPr>
        <p:blipFill>
          <a:blip r:embed="rId4"/>
          <a:srcRect/>
          <a:stretch>
            <a:fillRect/>
          </a:stretch>
        </p:blipFill>
        <p:spPr bwMode="auto">
          <a:xfrm>
            <a:off x="6486524" y="119659"/>
            <a:ext cx="2571750" cy="417909"/>
          </a:xfrm>
          <a:prstGeom prst="rect">
            <a:avLst/>
          </a:prstGeom>
          <a:noFill/>
          <a:ln w="9525">
            <a:noFill/>
            <a:miter lim="800000"/>
            <a:headEnd/>
            <a:tailEnd/>
          </a:ln>
        </p:spPr>
      </p:pic>
      <p:sp>
        <p:nvSpPr>
          <p:cNvPr id="160773" name="Content Placeholder 2"/>
          <p:cNvSpPr>
            <a:spLocks noGrp="1"/>
          </p:cNvSpPr>
          <p:nvPr>
            <p:ph idx="1"/>
          </p:nvPr>
        </p:nvSpPr>
        <p:spPr>
          <a:xfrm>
            <a:off x="193964" y="1616364"/>
            <a:ext cx="8451272" cy="5001904"/>
          </a:xfrm>
        </p:spPr>
        <p:txBody>
          <a:bodyPr>
            <a:normAutofit/>
          </a:bodyPr>
          <a:lstStyle/>
          <a:p>
            <a:pPr marL="0" indent="0">
              <a:buNone/>
            </a:pPr>
            <a:r>
              <a:rPr lang="en-US" sz="2700" b="1" dirty="0">
                <a:latin typeface="Calibri" pitchFamily="34" charset="0"/>
              </a:rPr>
              <a:t>Need a motion and a second for:</a:t>
            </a:r>
          </a:p>
          <a:p>
            <a:pPr marL="0" indent="0">
              <a:buNone/>
            </a:pPr>
            <a:endParaRPr lang="en-US" sz="2700" b="1" dirty="0">
              <a:latin typeface="Calibri" pitchFamily="34" charset="0"/>
            </a:endParaRPr>
          </a:p>
          <a:p>
            <a:pPr marL="0" indent="0" algn="ctr">
              <a:buNone/>
            </a:pPr>
            <a:r>
              <a:rPr lang="en-US" sz="4000" b="1" dirty="0">
                <a:latin typeface="Calibri" pitchFamily="34" charset="0"/>
              </a:rPr>
              <a:t>ADJOURNMENT</a:t>
            </a:r>
          </a:p>
          <a:p>
            <a:pPr marL="0" indent="0" algn="ctr">
              <a:buNone/>
            </a:pPr>
            <a:r>
              <a:rPr lang="en-US" sz="4000" b="1" dirty="0">
                <a:latin typeface="Calibri" pitchFamily="34" charset="0"/>
              </a:rPr>
              <a:t>and</a:t>
            </a:r>
            <a:br>
              <a:rPr lang="en-US" sz="4000" b="1" dirty="0">
                <a:latin typeface="Calibri" pitchFamily="34" charset="0"/>
              </a:rPr>
            </a:br>
            <a:r>
              <a:rPr lang="en-US" sz="4000" b="1" dirty="0">
                <a:latin typeface="Calibri" pitchFamily="34" charset="0"/>
              </a:rPr>
              <a:t>Roll Call</a:t>
            </a: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spcBef>
                <a:spcPts val="89"/>
              </a:spcBef>
              <a:buNone/>
              <a:tabLst>
                <a:tab pos="319945" algn="l"/>
                <a:tab pos="320378" algn="l"/>
              </a:tabLst>
            </a:pPr>
            <a:endParaRPr lang="en-US" sz="1700" spc="-3" dirty="0">
              <a:cs typeface="Cambria"/>
            </a:endParaRPr>
          </a:p>
          <a:p>
            <a:pPr marL="164519" indent="0" algn="ctr">
              <a:spcBef>
                <a:spcPts val="89"/>
              </a:spcBef>
              <a:buNone/>
              <a:tabLst>
                <a:tab pos="319945" algn="l"/>
                <a:tab pos="320378" algn="l"/>
              </a:tabLst>
            </a:pPr>
            <a:r>
              <a:rPr lang="en-US" sz="3600" spc="-3" dirty="0">
                <a:cs typeface="Cambria"/>
              </a:rPr>
              <a:t>Next meeting: May 3, 2022</a:t>
            </a:r>
            <a:endParaRPr lang="en-US" sz="3600" dirty="0">
              <a:latin typeface="Calibri" pitchFamily="34" charset="0"/>
            </a:endParaRPr>
          </a:p>
          <a:p>
            <a:pPr marL="0" indent="0">
              <a:buNone/>
            </a:pPr>
            <a:endParaRPr lang="en-US" sz="1500" dirty="0">
              <a:latin typeface="Calibri" pitchFamily="34" charset="0"/>
            </a:endParaRPr>
          </a:p>
        </p:txBody>
      </p:sp>
    </p:spTree>
    <p:extLst>
      <p:ext uri="{BB962C8B-B14F-4D97-AF65-F5344CB8AC3E}">
        <p14:creationId xmlns:p14="http://schemas.microsoft.com/office/powerpoint/2010/main" val="196725128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57133</TotalTime>
  <Words>2359</Words>
  <Application>Microsoft Macintosh PowerPoint</Application>
  <PresentationFormat>On-screen Show (4:3)</PresentationFormat>
  <Paragraphs>405</Paragraphs>
  <Slides>50</Slides>
  <Notes>38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50</vt:i4>
      </vt:variant>
    </vt:vector>
  </HeadingPairs>
  <TitlesOfParts>
    <vt:vector size="54"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Clean Transportation Program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Salmons</dc:creator>
  <cp:lastModifiedBy>James Salmons</cp:lastModifiedBy>
  <cp:revision>88</cp:revision>
  <cp:lastPrinted>2021-09-10T18:05:35Z</cp:lastPrinted>
  <dcterms:created xsi:type="dcterms:W3CDTF">2020-10-26T13:29:57Z</dcterms:created>
  <dcterms:modified xsi:type="dcterms:W3CDTF">2022-02-28T16:29:56Z</dcterms:modified>
</cp:coreProperties>
</file>